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9" r:id="rId3"/>
    <p:sldId id="256" r:id="rId4"/>
    <p:sldId id="259" r:id="rId5"/>
    <p:sldId id="260" r:id="rId6"/>
    <p:sldId id="261" r:id="rId7"/>
    <p:sldId id="272" r:id="rId8"/>
    <p:sldId id="273" r:id="rId9"/>
    <p:sldId id="263" r:id="rId10"/>
    <p:sldId id="264" r:id="rId11"/>
    <p:sldId id="265" r:id="rId12"/>
    <p:sldId id="270" r:id="rId13"/>
    <p:sldId id="271" r:id="rId14"/>
    <p:sldId id="266" r:id="rId15"/>
    <p:sldId id="268"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71" autoAdjust="0"/>
  </p:normalViewPr>
  <p:slideViewPr>
    <p:cSldViewPr>
      <p:cViewPr varScale="1">
        <p:scale>
          <a:sx n="118" d="100"/>
          <a:sy n="118"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D3610-5F26-4F7B-B6B2-DF5A4F37765D}" type="datetimeFigureOut">
              <a:rPr lang="en-US" smtClean="0"/>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90967-E606-4E8B-B3D0-65A99A1633D0}" type="slidenum">
              <a:rPr lang="en-US" smtClean="0"/>
              <a:t>‹#›</a:t>
            </a:fld>
            <a:endParaRPr lang="en-US"/>
          </a:p>
        </p:txBody>
      </p:sp>
    </p:spTree>
    <p:extLst>
      <p:ext uri="{BB962C8B-B14F-4D97-AF65-F5344CB8AC3E}">
        <p14:creationId xmlns:p14="http://schemas.microsoft.com/office/powerpoint/2010/main" val="293690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9190967-E606-4E8B-B3D0-65A99A1633D0}" type="slidenum">
              <a:rPr lang="en-US" smtClean="0"/>
              <a:t>1</a:t>
            </a:fld>
            <a:endParaRPr lang="en-US"/>
          </a:p>
        </p:txBody>
      </p:sp>
    </p:spTree>
    <p:extLst>
      <p:ext uri="{BB962C8B-B14F-4D97-AF65-F5344CB8AC3E}">
        <p14:creationId xmlns:p14="http://schemas.microsoft.com/office/powerpoint/2010/main" val="43329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Vaata videot:</a:t>
            </a:r>
            <a:r>
              <a:rPr lang="et-EE" baseline="0" dirty="0"/>
              <a:t> https://www.youtube.com/watch?v=74CAM6Nd_Sc</a:t>
            </a:r>
            <a:endParaRPr lang="et-EE" dirty="0"/>
          </a:p>
        </p:txBody>
      </p:sp>
      <p:sp>
        <p:nvSpPr>
          <p:cNvPr id="4" name="Slide Number Placeholder 3"/>
          <p:cNvSpPr>
            <a:spLocks noGrp="1"/>
          </p:cNvSpPr>
          <p:nvPr>
            <p:ph type="sldNum" sz="quarter" idx="10"/>
          </p:nvPr>
        </p:nvSpPr>
        <p:spPr/>
        <p:txBody>
          <a:bodyPr/>
          <a:lstStyle/>
          <a:p>
            <a:fld id="{29190967-E606-4E8B-B3D0-65A99A1633D0}" type="slidenum">
              <a:rPr lang="en-US" smtClean="0"/>
              <a:t>14</a:t>
            </a:fld>
            <a:endParaRPr lang="en-US"/>
          </a:p>
        </p:txBody>
      </p:sp>
    </p:spTree>
    <p:extLst>
      <p:ext uri="{BB962C8B-B14F-4D97-AF65-F5344CB8AC3E}">
        <p14:creationId xmlns:p14="http://schemas.microsoft.com/office/powerpoint/2010/main" val="196687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Vaata videot: https://www.youtube.com/watch?v=TYCSMQqA8Ik</a:t>
            </a:r>
          </a:p>
        </p:txBody>
      </p:sp>
      <p:sp>
        <p:nvSpPr>
          <p:cNvPr id="4" name="Slide Number Placeholder 3"/>
          <p:cNvSpPr>
            <a:spLocks noGrp="1"/>
          </p:cNvSpPr>
          <p:nvPr>
            <p:ph type="sldNum" sz="quarter" idx="10"/>
          </p:nvPr>
        </p:nvSpPr>
        <p:spPr/>
        <p:txBody>
          <a:bodyPr/>
          <a:lstStyle/>
          <a:p>
            <a:fld id="{29190967-E606-4E8B-B3D0-65A99A1633D0}" type="slidenum">
              <a:rPr lang="en-US" smtClean="0"/>
              <a:t>15</a:t>
            </a:fld>
            <a:endParaRPr lang="en-US"/>
          </a:p>
        </p:txBody>
      </p:sp>
    </p:spTree>
    <p:extLst>
      <p:ext uri="{BB962C8B-B14F-4D97-AF65-F5344CB8AC3E}">
        <p14:creationId xmlns:p14="http://schemas.microsoft.com/office/powerpoint/2010/main" val="267817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9190967-E606-4E8B-B3D0-65A99A1633D0}" type="slidenum">
              <a:rPr lang="en-US" smtClean="0"/>
              <a:t>2</a:t>
            </a:fld>
            <a:endParaRPr lang="en-US"/>
          </a:p>
        </p:txBody>
      </p:sp>
    </p:spTree>
    <p:extLst>
      <p:ext uri="{BB962C8B-B14F-4D97-AF65-F5344CB8AC3E}">
        <p14:creationId xmlns:p14="http://schemas.microsoft.com/office/powerpoint/2010/main" val="117198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600" kern="1200" dirty="0">
                <a:solidFill>
                  <a:srgbClr val="00B050"/>
                </a:solidFill>
                <a:effectLst/>
                <a:latin typeface="+mn-lt"/>
                <a:ea typeface="+mn-ea"/>
                <a:cs typeface="+mn-cs"/>
              </a:rPr>
              <a:t>Uudistage koos õpilastega kaarti prügisaarte</a:t>
            </a:r>
            <a:r>
              <a:rPr lang="et-EE" sz="1600" kern="1200" baseline="0" dirty="0">
                <a:solidFill>
                  <a:srgbClr val="00B050"/>
                </a:solidFill>
                <a:effectLst/>
                <a:latin typeface="+mn-lt"/>
                <a:ea typeface="+mn-ea"/>
                <a:cs typeface="+mn-cs"/>
              </a:rPr>
              <a:t> </a:t>
            </a:r>
            <a:r>
              <a:rPr lang="fi-FI" sz="1600" kern="1200" dirty="0">
                <a:solidFill>
                  <a:srgbClr val="00B050"/>
                </a:solidFill>
                <a:effectLst/>
                <a:latin typeface="+mn-lt"/>
                <a:ea typeface="+mn-ea"/>
                <a:cs typeface="+mn-cs"/>
              </a:rPr>
              <a:t>tekkimisest:</a:t>
            </a:r>
            <a:r>
              <a:rPr lang="et-EE" sz="1600" kern="1200" dirty="0">
                <a:solidFill>
                  <a:srgbClr val="00B050"/>
                </a:solidFill>
                <a:effectLst/>
                <a:latin typeface="+mn-lt"/>
                <a:ea typeface="+mn-ea"/>
                <a:cs typeface="+mn-cs"/>
              </a:rPr>
              <a:t> www.greenpeace.org/international/en/news/features/ocean_pollution_animation/</a:t>
            </a:r>
            <a:endParaRPr lang="et-EE" sz="1600" dirty="0">
              <a:solidFill>
                <a:srgbClr val="00B050"/>
              </a:solidFill>
            </a:endParaRPr>
          </a:p>
        </p:txBody>
      </p:sp>
      <p:sp>
        <p:nvSpPr>
          <p:cNvPr id="4" name="Slide Number Placeholder 3"/>
          <p:cNvSpPr>
            <a:spLocks noGrp="1"/>
          </p:cNvSpPr>
          <p:nvPr>
            <p:ph type="sldNum" sz="quarter" idx="10"/>
          </p:nvPr>
        </p:nvSpPr>
        <p:spPr/>
        <p:txBody>
          <a:bodyPr/>
          <a:lstStyle/>
          <a:p>
            <a:fld id="{29190967-E606-4E8B-B3D0-65A99A1633D0}" type="slidenum">
              <a:rPr lang="en-US" smtClean="0"/>
              <a:t>5</a:t>
            </a:fld>
            <a:endParaRPr lang="en-US"/>
          </a:p>
        </p:txBody>
      </p:sp>
    </p:spTree>
    <p:extLst>
      <p:ext uri="{BB962C8B-B14F-4D97-AF65-F5344CB8AC3E}">
        <p14:creationId xmlns:p14="http://schemas.microsoft.com/office/powerpoint/2010/main" val="387908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9190967-E606-4E8B-B3D0-65A99A1633D0}" type="slidenum">
              <a:rPr lang="en-US" smtClean="0"/>
              <a:t>6</a:t>
            </a:fld>
            <a:endParaRPr lang="en-US"/>
          </a:p>
        </p:txBody>
      </p:sp>
    </p:spTree>
    <p:extLst>
      <p:ext uri="{BB962C8B-B14F-4D97-AF65-F5344CB8AC3E}">
        <p14:creationId xmlns:p14="http://schemas.microsoft.com/office/powerpoint/2010/main" val="190683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9190967-E606-4E8B-B3D0-65A99A1633D0}" type="slidenum">
              <a:rPr lang="en-US" smtClean="0"/>
              <a:t>7</a:t>
            </a:fld>
            <a:endParaRPr lang="en-US"/>
          </a:p>
        </p:txBody>
      </p:sp>
    </p:spTree>
    <p:extLst>
      <p:ext uri="{BB962C8B-B14F-4D97-AF65-F5344CB8AC3E}">
        <p14:creationId xmlns:p14="http://schemas.microsoft.com/office/powerpoint/2010/main" val="222416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Video link </a:t>
            </a:r>
            <a:r>
              <a:rPr lang="et-EE" dirty="0" err="1"/>
              <a:t>youtubeis</a:t>
            </a:r>
            <a:r>
              <a:rPr lang="et-EE" dirty="0"/>
              <a:t>: https://www.youtube.com/watch?v=QKMzQH8_qx8</a:t>
            </a:r>
          </a:p>
        </p:txBody>
      </p:sp>
      <p:sp>
        <p:nvSpPr>
          <p:cNvPr id="4" name="Slaidinumbri kohatäide 3"/>
          <p:cNvSpPr>
            <a:spLocks noGrp="1"/>
          </p:cNvSpPr>
          <p:nvPr>
            <p:ph type="sldNum" sz="quarter" idx="5"/>
          </p:nvPr>
        </p:nvSpPr>
        <p:spPr/>
        <p:txBody>
          <a:bodyPr/>
          <a:lstStyle/>
          <a:p>
            <a:fld id="{29190967-E606-4E8B-B3D0-65A99A1633D0}" type="slidenum">
              <a:rPr lang="en-US" smtClean="0"/>
              <a:t>8</a:t>
            </a:fld>
            <a:endParaRPr lang="en-US"/>
          </a:p>
        </p:txBody>
      </p:sp>
    </p:spTree>
    <p:extLst>
      <p:ext uri="{BB962C8B-B14F-4D97-AF65-F5344CB8AC3E}">
        <p14:creationId xmlns:p14="http://schemas.microsoft.com/office/powerpoint/2010/main" val="125406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Paluge õpilastel arvata, millises riigis on fotod tehtud ning mille põhjal nad seda järeldavad?</a:t>
            </a:r>
          </a:p>
          <a:p>
            <a:r>
              <a:rPr lang="et-EE" sz="1200" kern="1200" dirty="0">
                <a:solidFill>
                  <a:schemeClr val="tx1"/>
                </a:solidFill>
                <a:effectLst/>
                <a:latin typeface="+mn-lt"/>
                <a:ea typeface="+mn-ea"/>
                <a:cs typeface="+mn-cs"/>
              </a:rPr>
              <a:t>Mõlemad fotod on pildistatud Eestis. Vasak foto on tehtud „Teeme ära“ raames ja parem olukorras, kus keegi on metsa alla vastutustundetult prügi loopinud. Jäätmete hulgas on näha ka plastpudelist pandipakendit, mille koht on taaratagastuspunktis.</a:t>
            </a:r>
          </a:p>
        </p:txBody>
      </p:sp>
      <p:sp>
        <p:nvSpPr>
          <p:cNvPr id="4" name="Slide Number Placeholder 3"/>
          <p:cNvSpPr>
            <a:spLocks noGrp="1"/>
          </p:cNvSpPr>
          <p:nvPr>
            <p:ph type="sldNum" sz="quarter" idx="10"/>
          </p:nvPr>
        </p:nvSpPr>
        <p:spPr/>
        <p:txBody>
          <a:bodyPr/>
          <a:lstStyle/>
          <a:p>
            <a:fld id="{29190967-E606-4E8B-B3D0-65A99A1633D0}" type="slidenum">
              <a:rPr lang="en-US" smtClean="0"/>
              <a:t>9</a:t>
            </a:fld>
            <a:endParaRPr lang="en-US"/>
          </a:p>
        </p:txBody>
      </p:sp>
    </p:spTree>
    <p:extLst>
      <p:ext uri="{BB962C8B-B14F-4D97-AF65-F5344CB8AC3E}">
        <p14:creationId xmlns:p14="http://schemas.microsoft.com/office/powerpoint/2010/main" val="199887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dirty="0"/>
              <a:t>Vaata videot:</a:t>
            </a:r>
            <a:r>
              <a:rPr lang="et-EE" baseline="0" dirty="0"/>
              <a:t> https://www.youtube.com/watch?v=YO3UCHsFfZc</a:t>
            </a:r>
            <a:endParaRPr lang="en-US" dirty="0"/>
          </a:p>
        </p:txBody>
      </p:sp>
      <p:sp>
        <p:nvSpPr>
          <p:cNvPr id="4" name="Slide Number Placeholder 3"/>
          <p:cNvSpPr>
            <a:spLocks noGrp="1"/>
          </p:cNvSpPr>
          <p:nvPr>
            <p:ph type="sldNum" sz="quarter" idx="10"/>
          </p:nvPr>
        </p:nvSpPr>
        <p:spPr/>
        <p:txBody>
          <a:bodyPr/>
          <a:lstStyle/>
          <a:p>
            <a:fld id="{29190967-E606-4E8B-B3D0-65A99A1633D0}" type="slidenum">
              <a:rPr lang="en-US" smtClean="0"/>
              <a:t>11</a:t>
            </a:fld>
            <a:endParaRPr lang="en-US"/>
          </a:p>
        </p:txBody>
      </p:sp>
    </p:spTree>
    <p:extLst>
      <p:ext uri="{BB962C8B-B14F-4D97-AF65-F5344CB8AC3E}">
        <p14:creationId xmlns:p14="http://schemas.microsoft.com/office/powerpoint/2010/main" val="216294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Video link </a:t>
            </a:r>
            <a:r>
              <a:rPr lang="et-EE" dirty="0" err="1"/>
              <a:t>youtubeis</a:t>
            </a:r>
            <a:r>
              <a:rPr lang="et-EE" baseline="0" dirty="0"/>
              <a:t>: </a:t>
            </a:r>
            <a:r>
              <a:rPr lang="et-EE" dirty="0"/>
              <a:t>https://www.youtube.com/watch?v=8W6P5KU5ONQ</a:t>
            </a:r>
          </a:p>
        </p:txBody>
      </p:sp>
      <p:sp>
        <p:nvSpPr>
          <p:cNvPr id="4" name="Slide Number Placeholder 3"/>
          <p:cNvSpPr>
            <a:spLocks noGrp="1"/>
          </p:cNvSpPr>
          <p:nvPr>
            <p:ph type="sldNum" sz="quarter" idx="10"/>
          </p:nvPr>
        </p:nvSpPr>
        <p:spPr/>
        <p:txBody>
          <a:bodyPr/>
          <a:lstStyle/>
          <a:p>
            <a:fld id="{29190967-E606-4E8B-B3D0-65A99A1633D0}" type="slidenum">
              <a:rPr lang="en-US" smtClean="0"/>
              <a:t>13</a:t>
            </a:fld>
            <a:endParaRPr lang="en-US"/>
          </a:p>
        </p:txBody>
      </p:sp>
    </p:spTree>
    <p:extLst>
      <p:ext uri="{BB962C8B-B14F-4D97-AF65-F5344CB8AC3E}">
        <p14:creationId xmlns:p14="http://schemas.microsoft.com/office/powerpoint/2010/main" val="10730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EC95E4-1995-4EF1-A021-8D94F197519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C95E4-1995-4EF1-A021-8D94F197519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C95E4-1995-4EF1-A021-8D94F197519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EC95E4-1995-4EF1-A021-8D94F197519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EC95E4-1995-4EF1-A021-8D94F197519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EC95E4-1995-4EF1-A021-8D94F197519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EC95E4-1995-4EF1-A021-8D94F1975198}"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EC95E4-1995-4EF1-A021-8D94F1975198}"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C95E4-1995-4EF1-A021-8D94F1975198}"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C95E4-1995-4EF1-A021-8D94F197519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EC95E4-1995-4EF1-A021-8D94F197519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49CB6-3303-4F49-8A15-D4D4FD0E57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C95E4-1995-4EF1-A021-8D94F1975198}" type="datetimeFigureOut">
              <a:rPr lang="en-US" smtClean="0"/>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49CB6-3303-4F49-8A15-D4D4FD0E57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NE4c1gwzPb4" TargetMode="External"/><Relationship Id="rId5" Type="http://schemas.openxmlformats.org/officeDocument/2006/relationships/image" Target="../media/image19.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eHjdl9IbZkg" TargetMode="External"/><Relationship Id="rId5" Type="http://schemas.openxmlformats.org/officeDocument/2006/relationships/image" Target="../media/image13.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flipH="1">
            <a:off x="899588" y="188640"/>
            <a:ext cx="6656029" cy="1754326"/>
          </a:xfrm>
          <a:prstGeom prst="rect">
            <a:avLst/>
          </a:prstGeom>
          <a:noFill/>
        </p:spPr>
        <p:txBody>
          <a:bodyPr wrap="square" rtlCol="0">
            <a:spAutoFit/>
          </a:bodyPr>
          <a:lstStyle/>
          <a:p>
            <a:pPr algn="ctr"/>
            <a:r>
              <a:rPr lang="et-EE" sz="5400" dirty="0">
                <a:solidFill>
                  <a:srgbClr val="00B050"/>
                </a:solidFill>
                <a:latin typeface="Arial" pitchFamily="34" charset="0"/>
                <a:cs typeface="Arial" pitchFamily="34" charset="0"/>
              </a:rPr>
              <a:t>TOO TAARA </a:t>
            </a:r>
            <a:r>
              <a:rPr lang="et-EE" sz="5400" b="1" dirty="0">
                <a:solidFill>
                  <a:srgbClr val="00B050"/>
                </a:solidFill>
                <a:latin typeface="Arial" pitchFamily="34" charset="0"/>
                <a:cs typeface="Arial" pitchFamily="34" charset="0"/>
              </a:rPr>
              <a:t>TAGASTUSPUNKTI</a:t>
            </a:r>
            <a:endParaRPr lang="en-US" sz="5400" b="1" dirty="0">
              <a:solidFill>
                <a:srgbClr val="00B050"/>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E710B0E2-F2CA-4F19-BF2E-C92C723FA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834" y="1844824"/>
            <a:ext cx="7236296" cy="40704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CB972B-9E2D-447E-92E2-99DA233DA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3" y="-315416"/>
            <a:ext cx="9233566" cy="6303448"/>
          </a:xfrm>
          <a:prstGeom prst="rect">
            <a:avLst/>
          </a:prstGeom>
        </p:spPr>
      </p:pic>
      <p:sp>
        <p:nvSpPr>
          <p:cNvPr id="2" name="Title 1"/>
          <p:cNvSpPr>
            <a:spLocks noGrp="1"/>
          </p:cNvSpPr>
          <p:nvPr>
            <p:ph type="title"/>
          </p:nvPr>
        </p:nvSpPr>
        <p:spPr>
          <a:xfrm>
            <a:off x="457200" y="274638"/>
            <a:ext cx="8075240" cy="1426170"/>
          </a:xfrm>
          <a:solidFill>
            <a:srgbClr val="00B050"/>
          </a:solidFill>
        </p:spPr>
        <p:txBody>
          <a:bodyPr>
            <a:noAutofit/>
          </a:bodyPr>
          <a:lstStyle/>
          <a:p>
            <a:pPr algn="l"/>
            <a:r>
              <a:rPr lang="et-EE" dirty="0">
                <a:solidFill>
                  <a:schemeClr val="bg1"/>
                </a:solidFill>
                <a:latin typeface="Arial" pitchFamily="34" charset="0"/>
                <a:cs typeface="Arial" pitchFamily="34" charset="0"/>
              </a:rPr>
              <a:t>ÄRA VISKA PANDIPAKENDIT </a:t>
            </a:r>
            <a:r>
              <a:rPr lang="et-EE" b="1" dirty="0">
                <a:solidFill>
                  <a:schemeClr val="bg1"/>
                </a:solidFill>
                <a:latin typeface="Arial" pitchFamily="34" charset="0"/>
                <a:cs typeface="Arial" pitchFamily="34" charset="0"/>
              </a:rPr>
              <a:t>PRÜGIKASTI</a:t>
            </a:r>
            <a:endParaRPr lang="en-US" b="1" dirty="0">
              <a:solidFill>
                <a:schemeClr val="bg1"/>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a:solidFill>
            <a:srgbClr val="00B050"/>
          </a:solidFill>
        </p:spPr>
        <p:txBody>
          <a:bodyPr/>
          <a:lstStyle/>
          <a:p>
            <a:pPr algn="l"/>
            <a:r>
              <a:rPr lang="et-EE" dirty="0">
                <a:solidFill>
                  <a:schemeClr val="bg1"/>
                </a:solidFill>
                <a:latin typeface="Arial" pitchFamily="34" charset="0"/>
                <a:cs typeface="Arial" pitchFamily="34" charset="0"/>
              </a:rPr>
              <a:t>PLASTPUDELI TEEKOND</a:t>
            </a:r>
            <a:endParaRPr lang="en-US"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539552" y="1556792"/>
            <a:ext cx="7787208" cy="4525963"/>
          </a:xfrm>
        </p:spPr>
        <p:txBody>
          <a:bodyPr>
            <a:normAutofit lnSpcReduction="10000"/>
          </a:bodyPr>
          <a:lstStyle/>
          <a:p>
            <a:pPr>
              <a:buNone/>
            </a:pPr>
            <a:r>
              <a:rPr lang="et-EE" sz="2400" dirty="0">
                <a:solidFill>
                  <a:schemeClr val="bg1"/>
                </a:solidFill>
                <a:latin typeface="Arial" pitchFamily="34" charset="0"/>
                <a:cs typeface="Arial" pitchFamily="34" charset="0"/>
              </a:rPr>
              <a:t>	Laguneb looduses 50-80 aastat õhuga kokkupuutes. Maa sisse maetuna aga 500-1000 aastat.</a:t>
            </a:r>
          </a:p>
          <a:p>
            <a:pPr>
              <a:buNone/>
            </a:pPr>
            <a:r>
              <a:rPr lang="et-EE" sz="2400" dirty="0">
                <a:solidFill>
                  <a:schemeClr val="bg1"/>
                </a:solidFill>
                <a:latin typeface="Arial" pitchFamily="34" charset="0"/>
                <a:cs typeface="Arial" pitchFamily="34" charset="0"/>
              </a:rPr>
              <a:t>	Eestis taaskasutatakse müüdud kogusest 86%</a:t>
            </a:r>
          </a:p>
          <a:p>
            <a:pPr>
              <a:buNone/>
            </a:pPr>
            <a:r>
              <a:rPr lang="et-EE" sz="2400" b="1" dirty="0">
                <a:solidFill>
                  <a:schemeClr val="bg1"/>
                </a:solidFill>
                <a:latin typeface="Arial" pitchFamily="34" charset="0"/>
                <a:cs typeface="Arial" pitchFamily="34" charset="0"/>
              </a:rPr>
              <a:t>	Plastpudel saab uue elu:</a:t>
            </a:r>
          </a:p>
          <a:p>
            <a:pPr>
              <a:buNone/>
            </a:pPr>
            <a:r>
              <a:rPr lang="et-EE" sz="2400" dirty="0">
                <a:solidFill>
                  <a:schemeClr val="bg1"/>
                </a:solidFill>
                <a:latin typeface="Arial" pitchFamily="34" charset="0"/>
                <a:cs typeface="Arial" pitchFamily="34" charset="0"/>
              </a:rPr>
              <a:t>	Uue plastpudelina</a:t>
            </a:r>
          </a:p>
          <a:p>
            <a:pPr>
              <a:buNone/>
            </a:pPr>
            <a:r>
              <a:rPr lang="et-EE" sz="2400" dirty="0">
                <a:solidFill>
                  <a:schemeClr val="bg1"/>
                </a:solidFill>
                <a:latin typeface="Arial" pitchFamily="34" charset="0"/>
                <a:cs typeface="Arial" pitchFamily="34" charset="0"/>
              </a:rPr>
              <a:t>	Fliispusana</a:t>
            </a:r>
          </a:p>
          <a:p>
            <a:pPr>
              <a:buNone/>
            </a:pPr>
            <a:r>
              <a:rPr lang="et-EE" sz="2400" dirty="0">
                <a:solidFill>
                  <a:schemeClr val="bg1"/>
                </a:solidFill>
                <a:latin typeface="Arial" pitchFamily="34" charset="0"/>
                <a:cs typeface="Arial" pitchFamily="34" charset="0"/>
              </a:rPr>
              <a:t>	Tolmuimejakotina</a:t>
            </a:r>
          </a:p>
          <a:p>
            <a:pPr>
              <a:buNone/>
            </a:pPr>
            <a:r>
              <a:rPr lang="et-EE" sz="2400" dirty="0">
                <a:solidFill>
                  <a:schemeClr val="bg1"/>
                </a:solidFill>
                <a:latin typeface="Arial" pitchFamily="34" charset="0"/>
                <a:cs typeface="Arial" pitchFamily="34" charset="0"/>
              </a:rPr>
              <a:t>	Vaibana</a:t>
            </a:r>
          </a:p>
          <a:p>
            <a:pPr>
              <a:buNone/>
            </a:pPr>
            <a:r>
              <a:rPr lang="et-EE" sz="2400" dirty="0">
                <a:solidFill>
                  <a:schemeClr val="bg1"/>
                </a:solidFill>
                <a:latin typeface="Arial" pitchFamily="34" charset="0"/>
                <a:cs typeface="Arial" pitchFamily="34" charset="0"/>
              </a:rPr>
              <a:t>	Spordiriietena</a:t>
            </a:r>
          </a:p>
          <a:p>
            <a:pPr>
              <a:buNone/>
            </a:pPr>
            <a:r>
              <a:rPr lang="et-EE" sz="2400" dirty="0">
                <a:solidFill>
                  <a:schemeClr val="bg1"/>
                </a:solidFill>
                <a:latin typeface="Arial" pitchFamily="34" charset="0"/>
                <a:cs typeface="Arial" pitchFamily="34" charset="0"/>
              </a:rPr>
              <a:t>	Kinnituslindina</a:t>
            </a:r>
          </a:p>
          <a:p>
            <a:pPr>
              <a:buNone/>
            </a:pPr>
            <a:r>
              <a:rPr lang="et-EE" sz="2400" dirty="0">
                <a:solidFill>
                  <a:schemeClr val="bg1"/>
                </a:solidFill>
                <a:latin typeface="Arial" pitchFamily="34" charset="0"/>
                <a:cs typeface="Arial" pitchFamily="34" charset="0"/>
              </a:rPr>
              <a:t>	Täitematerjalina (vatiin)</a:t>
            </a:r>
          </a:p>
        </p:txBody>
      </p:sp>
      <p:pic>
        <p:nvPicPr>
          <p:cNvPr id="4" name="Picture 3" descr="mull.png"/>
          <p:cNvPicPr>
            <a:picLocks noChangeAspect="1"/>
          </p:cNvPicPr>
          <p:nvPr/>
        </p:nvPicPr>
        <p:blipFill>
          <a:blip r:embed="rId4" cstate="print"/>
          <a:stretch>
            <a:fillRect/>
          </a:stretch>
        </p:blipFill>
        <p:spPr>
          <a:xfrm>
            <a:off x="323528" y="1628800"/>
            <a:ext cx="297964" cy="288032"/>
          </a:xfrm>
          <a:prstGeom prst="rect">
            <a:avLst/>
          </a:prstGeom>
        </p:spPr>
      </p:pic>
      <p:pic>
        <p:nvPicPr>
          <p:cNvPr id="6" name="Picture 5" descr="mull.png"/>
          <p:cNvPicPr>
            <a:picLocks noChangeAspect="1"/>
          </p:cNvPicPr>
          <p:nvPr/>
        </p:nvPicPr>
        <p:blipFill>
          <a:blip r:embed="rId4" cstate="print"/>
          <a:stretch>
            <a:fillRect/>
          </a:stretch>
        </p:blipFill>
        <p:spPr>
          <a:xfrm>
            <a:off x="323528" y="2348880"/>
            <a:ext cx="297964" cy="288032"/>
          </a:xfrm>
          <a:prstGeom prst="rect">
            <a:avLst/>
          </a:prstGeom>
        </p:spPr>
      </p:pic>
      <p:pic>
        <p:nvPicPr>
          <p:cNvPr id="7" name="Picture 6" descr="mull.png"/>
          <p:cNvPicPr>
            <a:picLocks noChangeAspect="1"/>
          </p:cNvPicPr>
          <p:nvPr/>
        </p:nvPicPr>
        <p:blipFill>
          <a:blip r:embed="rId4" cstate="print"/>
          <a:stretch>
            <a:fillRect/>
          </a:stretch>
        </p:blipFill>
        <p:spPr>
          <a:xfrm>
            <a:off x="323528" y="3140968"/>
            <a:ext cx="297964" cy="288032"/>
          </a:xfrm>
          <a:prstGeom prst="rect">
            <a:avLst/>
          </a:prstGeom>
        </p:spPr>
      </p:pic>
      <p:pic>
        <p:nvPicPr>
          <p:cNvPr id="8" name="Picture 7" descr="mull.png"/>
          <p:cNvPicPr>
            <a:picLocks noChangeAspect="1"/>
          </p:cNvPicPr>
          <p:nvPr/>
        </p:nvPicPr>
        <p:blipFill>
          <a:blip r:embed="rId4" cstate="print"/>
          <a:stretch>
            <a:fillRect/>
          </a:stretch>
        </p:blipFill>
        <p:spPr>
          <a:xfrm>
            <a:off x="323528" y="3501008"/>
            <a:ext cx="297964" cy="288032"/>
          </a:xfrm>
          <a:prstGeom prst="rect">
            <a:avLst/>
          </a:prstGeom>
        </p:spPr>
      </p:pic>
      <p:pic>
        <p:nvPicPr>
          <p:cNvPr id="9" name="Picture 8" descr="mull.png"/>
          <p:cNvPicPr>
            <a:picLocks noChangeAspect="1"/>
          </p:cNvPicPr>
          <p:nvPr/>
        </p:nvPicPr>
        <p:blipFill>
          <a:blip r:embed="rId4" cstate="print"/>
          <a:stretch>
            <a:fillRect/>
          </a:stretch>
        </p:blipFill>
        <p:spPr>
          <a:xfrm>
            <a:off x="323528" y="3933056"/>
            <a:ext cx="297964" cy="288032"/>
          </a:xfrm>
          <a:prstGeom prst="rect">
            <a:avLst/>
          </a:prstGeom>
        </p:spPr>
      </p:pic>
      <p:pic>
        <p:nvPicPr>
          <p:cNvPr id="10" name="Picture 9" descr="mull.png"/>
          <p:cNvPicPr>
            <a:picLocks noChangeAspect="1"/>
          </p:cNvPicPr>
          <p:nvPr/>
        </p:nvPicPr>
        <p:blipFill>
          <a:blip r:embed="rId4" cstate="print"/>
          <a:stretch>
            <a:fillRect/>
          </a:stretch>
        </p:blipFill>
        <p:spPr>
          <a:xfrm>
            <a:off x="323528" y="4365104"/>
            <a:ext cx="297964" cy="288032"/>
          </a:xfrm>
          <a:prstGeom prst="rect">
            <a:avLst/>
          </a:prstGeom>
        </p:spPr>
      </p:pic>
      <p:pic>
        <p:nvPicPr>
          <p:cNvPr id="11" name="Picture 10" descr="mull.png"/>
          <p:cNvPicPr>
            <a:picLocks noChangeAspect="1"/>
          </p:cNvPicPr>
          <p:nvPr/>
        </p:nvPicPr>
        <p:blipFill>
          <a:blip r:embed="rId4" cstate="print"/>
          <a:stretch>
            <a:fillRect/>
          </a:stretch>
        </p:blipFill>
        <p:spPr>
          <a:xfrm>
            <a:off x="323528" y="4725144"/>
            <a:ext cx="297964" cy="288032"/>
          </a:xfrm>
          <a:prstGeom prst="rect">
            <a:avLst/>
          </a:prstGeom>
        </p:spPr>
      </p:pic>
      <p:pic>
        <p:nvPicPr>
          <p:cNvPr id="12" name="Picture 11" descr="mull.png"/>
          <p:cNvPicPr>
            <a:picLocks noChangeAspect="1"/>
          </p:cNvPicPr>
          <p:nvPr/>
        </p:nvPicPr>
        <p:blipFill>
          <a:blip r:embed="rId4" cstate="print"/>
          <a:stretch>
            <a:fillRect/>
          </a:stretch>
        </p:blipFill>
        <p:spPr>
          <a:xfrm>
            <a:off x="323528" y="5157192"/>
            <a:ext cx="297964" cy="288032"/>
          </a:xfrm>
          <a:prstGeom prst="rect">
            <a:avLst/>
          </a:prstGeom>
        </p:spPr>
      </p:pic>
      <p:pic>
        <p:nvPicPr>
          <p:cNvPr id="13" name="Picture 12" descr="mull.png"/>
          <p:cNvPicPr>
            <a:picLocks noChangeAspect="1"/>
          </p:cNvPicPr>
          <p:nvPr/>
        </p:nvPicPr>
        <p:blipFill>
          <a:blip r:embed="rId4" cstate="print"/>
          <a:stretch>
            <a:fillRect/>
          </a:stretch>
        </p:blipFill>
        <p:spPr>
          <a:xfrm>
            <a:off x="323528" y="5517232"/>
            <a:ext cx="297964" cy="2880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1772816"/>
            <a:ext cx="6738839" cy="4105494"/>
          </a:xfrm>
        </p:spPr>
      </p:pic>
      <p:sp>
        <p:nvSpPr>
          <p:cNvPr id="5" name="Title 1">
            <a:extLst>
              <a:ext uri="{FF2B5EF4-FFF2-40B4-BE49-F238E27FC236}">
                <a16:creationId xmlns:a16="http://schemas.microsoft.com/office/drawing/2014/main" id="{5F08AB5A-5F1D-4183-9030-84F61C83582B}"/>
              </a:ext>
            </a:extLst>
          </p:cNvPr>
          <p:cNvSpPr>
            <a:spLocks noGrp="1"/>
          </p:cNvSpPr>
          <p:nvPr>
            <p:ph type="title"/>
          </p:nvPr>
        </p:nvSpPr>
        <p:spPr>
          <a:xfrm>
            <a:off x="457200" y="274638"/>
            <a:ext cx="8229600" cy="1354162"/>
          </a:xfrm>
          <a:solidFill>
            <a:srgbClr val="00B050"/>
          </a:solidFill>
        </p:spPr>
        <p:txBody>
          <a:bodyPr>
            <a:noAutofit/>
          </a:bodyPr>
          <a:lstStyle/>
          <a:p>
            <a:pPr algn="l"/>
            <a:r>
              <a:rPr lang="et-EE" dirty="0">
                <a:solidFill>
                  <a:schemeClr val="bg1"/>
                </a:solidFill>
                <a:latin typeface="Arial" pitchFamily="34" charset="0"/>
                <a:cs typeface="Arial" pitchFamily="34" charset="0"/>
              </a:rPr>
              <a:t>KUUMUTATUD SURUÕHUGA </a:t>
            </a:r>
            <a:r>
              <a:rPr lang="et-EE" b="1" dirty="0">
                <a:solidFill>
                  <a:schemeClr val="bg1"/>
                </a:solidFill>
                <a:latin typeface="Arial" pitchFamily="34" charset="0"/>
                <a:cs typeface="Arial" pitchFamily="34" charset="0"/>
              </a:rPr>
              <a:t>TOORIKU</a:t>
            </a:r>
            <a:r>
              <a:rPr lang="et-EE" dirty="0">
                <a:solidFill>
                  <a:schemeClr val="bg1"/>
                </a:solidFill>
                <a:latin typeface="Arial" pitchFamily="34" charset="0"/>
                <a:cs typeface="Arial" pitchFamily="34" charset="0"/>
              </a:rPr>
              <a:t> PUHUMINE</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3552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NE4c1gwzPb4"/>
          <p:cNvPicPr>
            <a:picLocks noGrp="1" noRot="1" noChangeAspect="1"/>
          </p:cNvPicPr>
          <p:nvPr>
            <p:ph idx="1"/>
            <a:videoFile r:link="rId1"/>
          </p:nvPr>
        </p:nvPicPr>
        <p:blipFill>
          <a:blip r:embed="rId5"/>
          <a:stretch>
            <a:fillRect/>
          </a:stretch>
        </p:blipFill>
        <p:spPr>
          <a:xfrm>
            <a:off x="1183871" y="1844824"/>
            <a:ext cx="6784753" cy="3816424"/>
          </a:xfrm>
          <a:prstGeom prst="rect">
            <a:avLst/>
          </a:prstGeom>
        </p:spPr>
      </p:pic>
      <p:sp>
        <p:nvSpPr>
          <p:cNvPr id="5" name="Title 1">
            <a:extLst>
              <a:ext uri="{FF2B5EF4-FFF2-40B4-BE49-F238E27FC236}">
                <a16:creationId xmlns:a16="http://schemas.microsoft.com/office/drawing/2014/main" id="{7AB34510-5B35-410F-A2AB-96FE5B356F89}"/>
              </a:ext>
            </a:extLst>
          </p:cNvPr>
          <p:cNvSpPr>
            <a:spLocks noGrp="1"/>
          </p:cNvSpPr>
          <p:nvPr>
            <p:ph type="title"/>
          </p:nvPr>
        </p:nvSpPr>
        <p:spPr>
          <a:xfrm>
            <a:off x="457200" y="260648"/>
            <a:ext cx="7570788" cy="1368151"/>
          </a:xfrm>
          <a:solidFill>
            <a:srgbClr val="00B050"/>
          </a:solidFill>
        </p:spPr>
        <p:txBody>
          <a:bodyPr>
            <a:normAutofit fontScale="90000"/>
          </a:bodyPr>
          <a:lstStyle/>
          <a:p>
            <a:pPr algn="l"/>
            <a:r>
              <a:rPr lang="et-EE" dirty="0">
                <a:solidFill>
                  <a:schemeClr val="bg1"/>
                </a:solidFill>
                <a:latin typeface="Arial" pitchFamily="34" charset="0"/>
                <a:cs typeface="Arial" pitchFamily="34" charset="0"/>
              </a:rPr>
              <a:t>PLASTPUDELI TOORIKU PUHUMINE</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2901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a:solidFill>
            <a:srgbClr val="00B050"/>
          </a:solidFill>
        </p:spPr>
        <p:txBody>
          <a:bodyPr/>
          <a:lstStyle/>
          <a:p>
            <a:pPr algn="l"/>
            <a:r>
              <a:rPr lang="et-EE" dirty="0">
                <a:solidFill>
                  <a:schemeClr val="bg1"/>
                </a:solidFill>
                <a:latin typeface="Arial" pitchFamily="34" charset="0"/>
                <a:cs typeface="Arial" pitchFamily="34" charset="0"/>
              </a:rPr>
              <a:t>PLEKKPURGI TEEKOND</a:t>
            </a:r>
            <a:endParaRPr lang="en-US"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395536" y="1556793"/>
            <a:ext cx="8229600" cy="4248472"/>
          </a:xfrm>
        </p:spPr>
        <p:txBody>
          <a:bodyPr>
            <a:normAutofit/>
          </a:bodyPr>
          <a:lstStyle/>
          <a:p>
            <a:pPr>
              <a:buNone/>
            </a:pPr>
            <a:r>
              <a:rPr lang="et-EE" sz="2400" dirty="0">
                <a:solidFill>
                  <a:schemeClr val="bg1"/>
                </a:solidFill>
                <a:latin typeface="Arial" pitchFamily="34" charset="0"/>
                <a:cs typeface="Arial" pitchFamily="34" charset="0"/>
              </a:rPr>
              <a:t>	Laguneb looduses 200-500 aastat</a:t>
            </a:r>
          </a:p>
          <a:p>
            <a:pPr>
              <a:buNone/>
            </a:pPr>
            <a:r>
              <a:rPr lang="et-EE" sz="2400" dirty="0">
                <a:solidFill>
                  <a:schemeClr val="bg1"/>
                </a:solidFill>
                <a:latin typeface="Arial" pitchFamily="34" charset="0"/>
                <a:cs typeface="Arial" pitchFamily="34" charset="0"/>
              </a:rPr>
              <a:t>	Eestis taaskasutatakse müüdud kogusest 97%</a:t>
            </a:r>
          </a:p>
          <a:p>
            <a:pPr>
              <a:buNone/>
            </a:pPr>
            <a:r>
              <a:rPr lang="et-EE" sz="2400" dirty="0">
                <a:solidFill>
                  <a:schemeClr val="bg1"/>
                </a:solidFill>
                <a:latin typeface="Arial" pitchFamily="34" charset="0"/>
                <a:cs typeface="Arial" pitchFamily="34" charset="0"/>
              </a:rPr>
              <a:t>	Plekkpurk saab uue elu uue joogipurgina</a:t>
            </a:r>
          </a:p>
          <a:p>
            <a:pPr>
              <a:buNone/>
            </a:pPr>
            <a:endParaRPr lang="et-EE" sz="2400" dirty="0">
              <a:solidFill>
                <a:schemeClr val="bg1"/>
              </a:solidFill>
              <a:latin typeface="Arial" pitchFamily="34" charset="0"/>
              <a:cs typeface="Arial" pitchFamily="34" charset="0"/>
            </a:endParaRPr>
          </a:p>
          <a:p>
            <a:pPr>
              <a:buNone/>
            </a:pPr>
            <a:r>
              <a:rPr lang="et-EE" sz="2400" dirty="0">
                <a:solidFill>
                  <a:schemeClr val="bg1"/>
                </a:solidFill>
                <a:latin typeface="Arial" pitchFamily="34" charset="0"/>
                <a:cs typeface="Arial" pitchFamily="34" charset="0"/>
              </a:rPr>
              <a:t>	Vanast plekkpurgist uue tegemine võtab tavaliselt aega 60 päeva. </a:t>
            </a:r>
            <a:r>
              <a:rPr lang="fi-FI" sz="2400" dirty="0">
                <a:solidFill>
                  <a:schemeClr val="bg1"/>
                </a:solidFill>
                <a:latin typeface="Arial" pitchFamily="34" charset="0"/>
                <a:cs typeface="Arial" pitchFamily="34" charset="0"/>
              </a:rPr>
              <a:t>Seda</a:t>
            </a:r>
            <a:r>
              <a:rPr lang="et-EE" sz="2400" dirty="0">
                <a:solidFill>
                  <a:schemeClr val="bg1"/>
                </a:solidFill>
                <a:latin typeface="Arial" pitchFamily="34" charset="0"/>
                <a:cs typeface="Arial" pitchFamily="34" charset="0"/>
              </a:rPr>
              <a:t> </a:t>
            </a:r>
            <a:r>
              <a:rPr lang="fi-FI" sz="2400" dirty="0">
                <a:solidFill>
                  <a:schemeClr val="bg1"/>
                </a:solidFill>
                <a:latin typeface="Arial" pitchFamily="34" charset="0"/>
                <a:cs typeface="Arial" pitchFamily="34" charset="0"/>
              </a:rPr>
              <a:t>sulatamisest tootmise, joogiga täitmise</a:t>
            </a:r>
            <a:r>
              <a:rPr lang="et-EE" sz="2400" dirty="0">
                <a:solidFill>
                  <a:schemeClr val="bg1"/>
                </a:solidFill>
                <a:latin typeface="Arial" pitchFamily="34" charset="0"/>
                <a:cs typeface="Arial" pitchFamily="34" charset="0"/>
              </a:rPr>
              <a:t> </a:t>
            </a:r>
            <a:r>
              <a:rPr lang="fi-FI" sz="2400" dirty="0">
                <a:solidFill>
                  <a:schemeClr val="bg1"/>
                </a:solidFill>
                <a:latin typeface="Arial" pitchFamily="34" charset="0"/>
                <a:cs typeface="Arial" pitchFamily="34" charset="0"/>
              </a:rPr>
              <a:t>ja poe riiulile jõudmiseni. </a:t>
            </a:r>
            <a:endParaRPr lang="et-EE" sz="2400" dirty="0">
              <a:solidFill>
                <a:schemeClr val="bg1"/>
              </a:solidFill>
              <a:latin typeface="Arial" pitchFamily="34" charset="0"/>
              <a:cs typeface="Arial" pitchFamily="34" charset="0"/>
            </a:endParaRPr>
          </a:p>
          <a:p>
            <a:pPr>
              <a:buNone/>
            </a:pPr>
            <a:endParaRPr lang="et-EE" sz="2400" dirty="0">
              <a:solidFill>
                <a:schemeClr val="bg1"/>
              </a:solidFill>
              <a:latin typeface="Arial" pitchFamily="34" charset="0"/>
              <a:cs typeface="Arial" pitchFamily="34" charset="0"/>
            </a:endParaRPr>
          </a:p>
          <a:p>
            <a:pPr>
              <a:buNone/>
            </a:pPr>
            <a:r>
              <a:rPr lang="et-EE" sz="2400" dirty="0">
                <a:solidFill>
                  <a:schemeClr val="bg1"/>
                </a:solidFill>
                <a:latin typeface="Arial" pitchFamily="34" charset="0"/>
                <a:cs typeface="Arial" pitchFamily="34" charset="0"/>
              </a:rPr>
              <a:t>	NB! Uue plekkpurgi tegemine vanast on 95% energiasäästlikum.</a:t>
            </a:r>
          </a:p>
        </p:txBody>
      </p:sp>
      <p:pic>
        <p:nvPicPr>
          <p:cNvPr id="4" name="Picture 3" descr="mull.png"/>
          <p:cNvPicPr>
            <a:picLocks noChangeAspect="1"/>
          </p:cNvPicPr>
          <p:nvPr/>
        </p:nvPicPr>
        <p:blipFill>
          <a:blip r:embed="rId4" cstate="print"/>
          <a:stretch>
            <a:fillRect/>
          </a:stretch>
        </p:blipFill>
        <p:spPr>
          <a:xfrm>
            <a:off x="405980" y="1649821"/>
            <a:ext cx="297964" cy="288032"/>
          </a:xfrm>
          <a:prstGeom prst="rect">
            <a:avLst/>
          </a:prstGeom>
        </p:spPr>
      </p:pic>
      <p:pic>
        <p:nvPicPr>
          <p:cNvPr id="5" name="Picture 4" descr="mull.png"/>
          <p:cNvPicPr>
            <a:picLocks noChangeAspect="1"/>
          </p:cNvPicPr>
          <p:nvPr/>
        </p:nvPicPr>
        <p:blipFill>
          <a:blip r:embed="rId4" cstate="print"/>
          <a:stretch>
            <a:fillRect/>
          </a:stretch>
        </p:blipFill>
        <p:spPr>
          <a:xfrm>
            <a:off x="395536" y="2078452"/>
            <a:ext cx="297964" cy="288032"/>
          </a:xfrm>
          <a:prstGeom prst="rect">
            <a:avLst/>
          </a:prstGeom>
        </p:spPr>
      </p:pic>
      <p:pic>
        <p:nvPicPr>
          <p:cNvPr id="7" name="Picture 6" descr="mull.png"/>
          <p:cNvPicPr>
            <a:picLocks noChangeAspect="1"/>
          </p:cNvPicPr>
          <p:nvPr/>
        </p:nvPicPr>
        <p:blipFill>
          <a:blip r:embed="rId4" cstate="print"/>
          <a:stretch>
            <a:fillRect/>
          </a:stretch>
        </p:blipFill>
        <p:spPr>
          <a:xfrm>
            <a:off x="400193" y="2492896"/>
            <a:ext cx="297964" cy="2880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a:solidFill>
            <a:srgbClr val="00B050"/>
          </a:solidFill>
        </p:spPr>
        <p:txBody>
          <a:bodyPr/>
          <a:lstStyle/>
          <a:p>
            <a:pPr algn="l"/>
            <a:r>
              <a:rPr lang="et-EE" dirty="0">
                <a:solidFill>
                  <a:schemeClr val="bg1"/>
                </a:solidFill>
                <a:latin typeface="Arial" pitchFamily="34" charset="0"/>
                <a:cs typeface="Arial" pitchFamily="34" charset="0"/>
              </a:rPr>
              <a:t>KLAASPUDELI </a:t>
            </a:r>
            <a:r>
              <a:rPr lang="et-EE" b="1" dirty="0">
                <a:solidFill>
                  <a:schemeClr val="bg1"/>
                </a:solidFill>
                <a:latin typeface="Arial" pitchFamily="34" charset="0"/>
                <a:cs typeface="Arial" pitchFamily="34" charset="0"/>
              </a:rPr>
              <a:t>TEEKOND</a:t>
            </a:r>
            <a:endParaRPr lang="en-US"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t-EE" sz="2400" dirty="0">
                <a:solidFill>
                  <a:schemeClr val="bg1"/>
                </a:solidFill>
                <a:latin typeface="Arial" pitchFamily="34" charset="0"/>
                <a:cs typeface="Arial" pitchFamily="34" charset="0"/>
              </a:rPr>
              <a:t>	Ei teata päriselt kui kaua laguneb, kuna keegi</a:t>
            </a:r>
          </a:p>
          <a:p>
            <a:pPr>
              <a:buNone/>
            </a:pPr>
            <a:r>
              <a:rPr lang="et-EE" sz="2400" dirty="0">
                <a:solidFill>
                  <a:schemeClr val="bg1"/>
                </a:solidFill>
                <a:latin typeface="Arial" pitchFamily="34" charset="0"/>
                <a:cs typeface="Arial" pitchFamily="34" charset="0"/>
              </a:rPr>
              <a:t>	ei ole protsessi nii pika aja jooksul jälginud.</a:t>
            </a:r>
          </a:p>
          <a:p>
            <a:pPr>
              <a:buNone/>
            </a:pPr>
            <a:r>
              <a:rPr lang="et-EE" sz="2400" dirty="0">
                <a:solidFill>
                  <a:schemeClr val="bg1"/>
                </a:solidFill>
                <a:latin typeface="Arial" pitchFamily="34" charset="0"/>
                <a:cs typeface="Arial" pitchFamily="34" charset="0"/>
              </a:rPr>
              <a:t>	Eestis taaskasutatakse müüdud kogusest 90%</a:t>
            </a:r>
          </a:p>
          <a:p>
            <a:pPr>
              <a:buNone/>
            </a:pPr>
            <a:endParaRPr lang="et-EE" sz="2400" dirty="0">
              <a:solidFill>
                <a:schemeClr val="bg1"/>
              </a:solidFill>
              <a:latin typeface="Arial" pitchFamily="34" charset="0"/>
              <a:cs typeface="Arial" pitchFamily="34" charset="0"/>
            </a:endParaRPr>
          </a:p>
          <a:p>
            <a:pPr>
              <a:buNone/>
            </a:pPr>
            <a:r>
              <a:rPr lang="et-EE" sz="2400" dirty="0">
                <a:solidFill>
                  <a:schemeClr val="bg1"/>
                </a:solidFill>
                <a:latin typeface="Arial" pitchFamily="34" charset="0"/>
                <a:cs typeface="Arial" pitchFamily="34" charset="0"/>
              </a:rPr>
              <a:t>Klaaspudel saab uue elu:</a:t>
            </a:r>
          </a:p>
          <a:p>
            <a:pPr>
              <a:buNone/>
            </a:pPr>
            <a:r>
              <a:rPr lang="et-EE" sz="2400" dirty="0">
                <a:solidFill>
                  <a:schemeClr val="bg1"/>
                </a:solidFill>
                <a:latin typeface="Arial" pitchFamily="34" charset="0"/>
                <a:cs typeface="Arial" pitchFamily="34" charset="0"/>
              </a:rPr>
              <a:t>	Uue klaaspudelina</a:t>
            </a:r>
          </a:p>
          <a:p>
            <a:pPr>
              <a:buNone/>
            </a:pPr>
            <a:r>
              <a:rPr lang="et-EE" sz="2400" dirty="0">
                <a:solidFill>
                  <a:schemeClr val="bg1"/>
                </a:solidFill>
                <a:latin typeface="Arial" pitchFamily="34" charset="0"/>
                <a:cs typeface="Arial" pitchFamily="34" charset="0"/>
              </a:rPr>
              <a:t>	Supipurgina</a:t>
            </a:r>
          </a:p>
          <a:p>
            <a:pPr>
              <a:buNone/>
            </a:pPr>
            <a:r>
              <a:rPr lang="et-EE" sz="2400" dirty="0">
                <a:solidFill>
                  <a:schemeClr val="bg1"/>
                </a:solidFill>
                <a:latin typeface="Arial" pitchFamily="34" charset="0"/>
                <a:cs typeface="Arial" pitchFamily="34" charset="0"/>
              </a:rPr>
              <a:t>	Lauanõuna</a:t>
            </a:r>
          </a:p>
        </p:txBody>
      </p:sp>
      <p:pic>
        <p:nvPicPr>
          <p:cNvPr id="4" name="Picture 3" descr="mull.png"/>
          <p:cNvPicPr>
            <a:picLocks noChangeAspect="1"/>
          </p:cNvPicPr>
          <p:nvPr/>
        </p:nvPicPr>
        <p:blipFill>
          <a:blip r:embed="rId4" cstate="print"/>
          <a:stretch>
            <a:fillRect/>
          </a:stretch>
        </p:blipFill>
        <p:spPr>
          <a:xfrm>
            <a:off x="395536" y="1700808"/>
            <a:ext cx="297964" cy="288032"/>
          </a:xfrm>
          <a:prstGeom prst="rect">
            <a:avLst/>
          </a:prstGeom>
        </p:spPr>
      </p:pic>
      <p:pic>
        <p:nvPicPr>
          <p:cNvPr id="5" name="Picture 4" descr="mull.png"/>
          <p:cNvPicPr>
            <a:picLocks noChangeAspect="1"/>
          </p:cNvPicPr>
          <p:nvPr/>
        </p:nvPicPr>
        <p:blipFill>
          <a:blip r:embed="rId4" cstate="print"/>
          <a:stretch>
            <a:fillRect/>
          </a:stretch>
        </p:blipFill>
        <p:spPr>
          <a:xfrm>
            <a:off x="395536" y="2564904"/>
            <a:ext cx="297964" cy="288032"/>
          </a:xfrm>
          <a:prstGeom prst="rect">
            <a:avLst/>
          </a:prstGeom>
        </p:spPr>
      </p:pic>
      <p:pic>
        <p:nvPicPr>
          <p:cNvPr id="6" name="Picture 5" descr="mull.png"/>
          <p:cNvPicPr>
            <a:picLocks noChangeAspect="1"/>
          </p:cNvPicPr>
          <p:nvPr/>
        </p:nvPicPr>
        <p:blipFill>
          <a:blip r:embed="rId4" cstate="print"/>
          <a:stretch>
            <a:fillRect/>
          </a:stretch>
        </p:blipFill>
        <p:spPr>
          <a:xfrm>
            <a:off x="395536" y="3933056"/>
            <a:ext cx="297964" cy="288032"/>
          </a:xfrm>
          <a:prstGeom prst="rect">
            <a:avLst/>
          </a:prstGeom>
        </p:spPr>
      </p:pic>
      <p:pic>
        <p:nvPicPr>
          <p:cNvPr id="7" name="Picture 6" descr="mull.png"/>
          <p:cNvPicPr>
            <a:picLocks noChangeAspect="1"/>
          </p:cNvPicPr>
          <p:nvPr/>
        </p:nvPicPr>
        <p:blipFill>
          <a:blip r:embed="rId4" cstate="print"/>
          <a:stretch>
            <a:fillRect/>
          </a:stretch>
        </p:blipFill>
        <p:spPr>
          <a:xfrm>
            <a:off x="395536" y="4365104"/>
            <a:ext cx="297964" cy="288032"/>
          </a:xfrm>
          <a:prstGeom prst="rect">
            <a:avLst/>
          </a:prstGeom>
        </p:spPr>
      </p:pic>
      <p:pic>
        <p:nvPicPr>
          <p:cNvPr id="8" name="Picture 7" descr="mull.png"/>
          <p:cNvPicPr>
            <a:picLocks noChangeAspect="1"/>
          </p:cNvPicPr>
          <p:nvPr/>
        </p:nvPicPr>
        <p:blipFill>
          <a:blip r:embed="rId4" cstate="print"/>
          <a:stretch>
            <a:fillRect/>
          </a:stretch>
        </p:blipFill>
        <p:spPr>
          <a:xfrm>
            <a:off x="395536" y="4797152"/>
            <a:ext cx="297964" cy="2880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827584" y="3713262"/>
            <a:ext cx="7920880" cy="1569660"/>
          </a:xfrm>
          <a:prstGeom prst="rect">
            <a:avLst/>
          </a:prstGeom>
          <a:noFill/>
        </p:spPr>
        <p:txBody>
          <a:bodyPr wrap="square" rtlCol="0">
            <a:spAutoFit/>
          </a:bodyPr>
          <a:lstStyle/>
          <a:p>
            <a:pPr>
              <a:buNone/>
            </a:pPr>
            <a:r>
              <a:rPr lang="et-EE" sz="2400" dirty="0">
                <a:solidFill>
                  <a:schemeClr val="tx1">
                    <a:lumMod val="50000"/>
                    <a:lumOff val="50000"/>
                  </a:schemeClr>
                </a:solidFill>
                <a:latin typeface="Arial" pitchFamily="34" charset="0"/>
                <a:cs typeface="Arial" pitchFamily="34" charset="0"/>
              </a:rPr>
              <a:t>Pandipakend on tagatisraha ehk </a:t>
            </a:r>
            <a:r>
              <a:rPr lang="et-EE" sz="2400" b="1" dirty="0">
                <a:solidFill>
                  <a:schemeClr val="tx1">
                    <a:lumMod val="50000"/>
                    <a:lumOff val="50000"/>
                  </a:schemeClr>
                </a:solidFill>
                <a:latin typeface="Arial" pitchFamily="34" charset="0"/>
                <a:cs typeface="Arial" pitchFamily="34" charset="0"/>
              </a:rPr>
              <a:t>pandiga joogipakend</a:t>
            </a:r>
          </a:p>
          <a:p>
            <a:pPr>
              <a:buNone/>
            </a:pPr>
            <a:r>
              <a:rPr lang="et-EE" sz="2400" dirty="0">
                <a:solidFill>
                  <a:schemeClr val="tx1">
                    <a:lumMod val="50000"/>
                    <a:lumOff val="50000"/>
                  </a:schemeClr>
                </a:solidFill>
                <a:latin typeface="Arial" pitchFamily="34" charset="0"/>
                <a:cs typeface="Arial" pitchFamily="34" charset="0"/>
              </a:rPr>
              <a:t>Ostes poest vee, karastusjoogi või mahla maksad samal ajal ka joogi pakendi eest panti</a:t>
            </a:r>
          </a:p>
          <a:p>
            <a:pPr>
              <a:buNone/>
            </a:pPr>
            <a:r>
              <a:rPr lang="et-EE" sz="2400" dirty="0">
                <a:solidFill>
                  <a:schemeClr val="tx1">
                    <a:lumMod val="50000"/>
                    <a:lumOff val="50000"/>
                  </a:schemeClr>
                </a:solidFill>
                <a:latin typeface="Arial" pitchFamily="34" charset="0"/>
                <a:cs typeface="Arial" pitchFamily="34" charset="0"/>
              </a:rPr>
              <a:t>P</a:t>
            </a:r>
            <a:r>
              <a:rPr lang="fi-FI" sz="2400" dirty="0">
                <a:solidFill>
                  <a:schemeClr val="tx1">
                    <a:lumMod val="50000"/>
                    <a:lumOff val="50000"/>
                  </a:schemeClr>
                </a:solidFill>
                <a:latin typeface="Arial" pitchFamily="34" charset="0"/>
                <a:cs typeface="Arial" pitchFamily="34" charset="0"/>
              </a:rPr>
              <a:t>andi all ei ole pakendid, mille maht on 3 liitrit ja </a:t>
            </a:r>
            <a:r>
              <a:rPr lang="et-EE" sz="2400" dirty="0">
                <a:solidFill>
                  <a:schemeClr val="tx1">
                    <a:lumMod val="50000"/>
                    <a:lumOff val="50000"/>
                  </a:schemeClr>
                </a:solidFill>
                <a:latin typeface="Arial" pitchFamily="34" charset="0"/>
                <a:cs typeface="Arial" pitchFamily="34" charset="0"/>
              </a:rPr>
              <a:t>suurem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50" y="3791920"/>
            <a:ext cx="2984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50" y="4149080"/>
            <a:ext cx="2984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91" y="4890002"/>
            <a:ext cx="2984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3528" y="620688"/>
            <a:ext cx="7704856" cy="830997"/>
          </a:xfrm>
          <a:prstGeom prst="rect">
            <a:avLst/>
          </a:prstGeom>
          <a:solidFill>
            <a:srgbClr val="00B050"/>
          </a:solidFill>
        </p:spPr>
        <p:txBody>
          <a:bodyPr wrap="square" rtlCol="0">
            <a:spAutoFit/>
          </a:bodyPr>
          <a:lstStyle/>
          <a:p>
            <a:r>
              <a:rPr lang="et-EE" sz="4800" dirty="0">
                <a:solidFill>
                  <a:schemeClr val="bg1"/>
                </a:solidFill>
                <a:latin typeface="Arial" pitchFamily="34" charset="0"/>
                <a:cs typeface="Arial" pitchFamily="34" charset="0"/>
              </a:rPr>
              <a:t>MIS ON PANDIPAKEND?</a:t>
            </a:r>
            <a:endParaRPr lang="en-US" sz="4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6396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1"/>
            <a:ext cx="8064896" cy="1152128"/>
          </a:xfrm>
          <a:solidFill>
            <a:srgbClr val="00B050"/>
          </a:solidFill>
        </p:spPr>
        <p:txBody>
          <a:bodyPr/>
          <a:lstStyle/>
          <a:p>
            <a:r>
              <a:rPr lang="et-EE" dirty="0">
                <a:solidFill>
                  <a:schemeClr val="bg1"/>
                </a:solidFill>
                <a:latin typeface="Arial" pitchFamily="34" charset="0"/>
                <a:cs typeface="Arial" pitchFamily="34" charset="0"/>
              </a:rPr>
              <a:t>PANDISÜSTEEM </a:t>
            </a:r>
            <a:r>
              <a:rPr lang="et-EE" b="1" dirty="0">
                <a:solidFill>
                  <a:schemeClr val="bg1"/>
                </a:solidFill>
                <a:latin typeface="Arial" pitchFamily="34" charset="0"/>
                <a:cs typeface="Arial" pitchFamily="34" charset="0"/>
              </a:rPr>
              <a:t>NUMBRITES</a:t>
            </a:r>
            <a:endParaRPr lang="en-US" b="1"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3568" y="1844824"/>
            <a:ext cx="4896544" cy="3960440"/>
          </a:xfrm>
        </p:spPr>
        <p:txBody>
          <a:bodyPr>
            <a:normAutofit/>
          </a:bodyPr>
          <a:lstStyle/>
          <a:p>
            <a:pPr algn="l"/>
            <a:r>
              <a:rPr lang="et-EE" sz="2400" dirty="0">
                <a:solidFill>
                  <a:schemeClr val="tx1">
                    <a:lumMod val="50000"/>
                    <a:lumOff val="50000"/>
                  </a:schemeClr>
                </a:solidFill>
                <a:latin typeface="Arial" pitchFamily="34" charset="0"/>
                <a:cs typeface="Arial" pitchFamily="34" charset="0"/>
              </a:rPr>
              <a:t>Eestis on ligi 820 taaratagastus-punkti (käsivastuvõtt või taara-automaat)</a:t>
            </a:r>
          </a:p>
          <a:p>
            <a:pPr algn="l"/>
            <a:r>
              <a:rPr lang="et-EE" sz="2400" dirty="0">
                <a:solidFill>
                  <a:schemeClr val="tx1">
                    <a:lumMod val="50000"/>
                    <a:lumOff val="50000"/>
                  </a:schemeClr>
                </a:solidFill>
                <a:latin typeface="Arial" pitchFamily="34" charset="0"/>
                <a:cs typeface="Arial" pitchFamily="34" charset="0"/>
              </a:rPr>
              <a:t>570 taaraautomaati</a:t>
            </a:r>
          </a:p>
          <a:p>
            <a:pPr algn="l"/>
            <a:r>
              <a:rPr lang="et-EE" sz="2400" dirty="0">
                <a:solidFill>
                  <a:schemeClr val="tx1">
                    <a:lumMod val="50000"/>
                    <a:lumOff val="50000"/>
                  </a:schemeClr>
                </a:solidFill>
                <a:latin typeface="Arial" pitchFamily="34" charset="0"/>
                <a:cs typeface="Arial" pitchFamily="34" charset="0"/>
              </a:rPr>
              <a:t>Pandipakendeid registris 16 000</a:t>
            </a:r>
          </a:p>
          <a:p>
            <a:pPr algn="l"/>
            <a:r>
              <a:rPr lang="et-EE" sz="2400" dirty="0">
                <a:solidFill>
                  <a:schemeClr val="tx1">
                    <a:lumMod val="50000"/>
                    <a:lumOff val="50000"/>
                  </a:schemeClr>
                </a:solidFill>
                <a:latin typeface="Arial" pitchFamily="34" charset="0"/>
                <a:cs typeface="Arial" pitchFamily="34" charset="0"/>
              </a:rPr>
              <a:t>15 aasta jooksul on taaskasutusse</a:t>
            </a:r>
          </a:p>
          <a:p>
            <a:pPr algn="l"/>
            <a:r>
              <a:rPr lang="et-EE" sz="2400" dirty="0">
                <a:solidFill>
                  <a:schemeClr val="tx1">
                    <a:lumMod val="50000"/>
                    <a:lumOff val="50000"/>
                  </a:schemeClr>
                </a:solidFill>
                <a:latin typeface="Arial" pitchFamily="34" charset="0"/>
                <a:cs typeface="Arial" pitchFamily="34" charset="0"/>
              </a:rPr>
              <a:t>suunatud üle 3,8 miljardit pandipakendit</a:t>
            </a:r>
          </a:p>
        </p:txBody>
      </p:sp>
      <p:pic>
        <p:nvPicPr>
          <p:cNvPr id="5" name="Picture 4" descr="mull.png"/>
          <p:cNvPicPr>
            <a:picLocks noChangeAspect="1"/>
          </p:cNvPicPr>
          <p:nvPr/>
        </p:nvPicPr>
        <p:blipFill>
          <a:blip r:embed="rId3" cstate="print"/>
          <a:stretch>
            <a:fillRect/>
          </a:stretch>
        </p:blipFill>
        <p:spPr>
          <a:xfrm>
            <a:off x="323528" y="1916832"/>
            <a:ext cx="297964" cy="288032"/>
          </a:xfrm>
          <a:prstGeom prst="rect">
            <a:avLst/>
          </a:prstGeom>
        </p:spPr>
      </p:pic>
      <p:pic>
        <p:nvPicPr>
          <p:cNvPr id="6" name="Picture 5" descr="mull.png"/>
          <p:cNvPicPr>
            <a:picLocks noChangeAspect="1"/>
          </p:cNvPicPr>
          <p:nvPr/>
        </p:nvPicPr>
        <p:blipFill>
          <a:blip r:embed="rId3" cstate="print"/>
          <a:stretch>
            <a:fillRect/>
          </a:stretch>
        </p:blipFill>
        <p:spPr>
          <a:xfrm>
            <a:off x="323528" y="3068960"/>
            <a:ext cx="297964" cy="288032"/>
          </a:xfrm>
          <a:prstGeom prst="rect">
            <a:avLst/>
          </a:prstGeom>
        </p:spPr>
      </p:pic>
      <p:pic>
        <p:nvPicPr>
          <p:cNvPr id="7" name="Picture 6" descr="mull.png"/>
          <p:cNvPicPr>
            <a:picLocks noChangeAspect="1"/>
          </p:cNvPicPr>
          <p:nvPr/>
        </p:nvPicPr>
        <p:blipFill>
          <a:blip r:embed="rId3" cstate="print"/>
          <a:stretch>
            <a:fillRect/>
          </a:stretch>
        </p:blipFill>
        <p:spPr>
          <a:xfrm>
            <a:off x="323528" y="4005064"/>
            <a:ext cx="297964" cy="288032"/>
          </a:xfrm>
          <a:prstGeom prst="rect">
            <a:avLst/>
          </a:prstGeom>
        </p:spPr>
      </p:pic>
      <p:pic>
        <p:nvPicPr>
          <p:cNvPr id="8" name="Picture 7" descr="mull.png"/>
          <p:cNvPicPr>
            <a:picLocks noChangeAspect="1"/>
          </p:cNvPicPr>
          <p:nvPr/>
        </p:nvPicPr>
        <p:blipFill>
          <a:blip r:embed="rId3" cstate="print"/>
          <a:stretch>
            <a:fillRect/>
          </a:stretch>
        </p:blipFill>
        <p:spPr>
          <a:xfrm>
            <a:off x="323528" y="3573016"/>
            <a:ext cx="297964" cy="288032"/>
          </a:xfrm>
          <a:prstGeom prst="rect">
            <a:avLst/>
          </a:prstGeom>
        </p:spPr>
      </p:pic>
      <p:pic>
        <p:nvPicPr>
          <p:cNvPr id="9" name="Picture 8">
            <a:extLst>
              <a:ext uri="{FF2B5EF4-FFF2-40B4-BE49-F238E27FC236}">
                <a16:creationId xmlns:a16="http://schemas.microsoft.com/office/drawing/2014/main" id="{3075CF20-9CEA-4D09-A151-FAC504AD35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7206" y="2038535"/>
            <a:ext cx="3496794" cy="36288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a:solidFill>
            <a:srgbClr val="00B050"/>
          </a:solidFill>
        </p:spPr>
        <p:txBody>
          <a:bodyPr>
            <a:noAutofit/>
          </a:bodyPr>
          <a:lstStyle/>
          <a:p>
            <a:pPr algn="l"/>
            <a:r>
              <a:rPr lang="et-EE" dirty="0">
                <a:solidFill>
                  <a:schemeClr val="bg1"/>
                </a:solidFill>
                <a:latin typeface="Arial" pitchFamily="34" charset="0"/>
                <a:cs typeface="Arial" pitchFamily="34" charset="0"/>
              </a:rPr>
              <a:t>PLASTIKUST PRÜGISAARED </a:t>
            </a:r>
            <a:r>
              <a:rPr lang="et-EE" b="1" dirty="0">
                <a:solidFill>
                  <a:schemeClr val="bg1"/>
                </a:solidFill>
                <a:latin typeface="Arial" pitchFamily="34" charset="0"/>
                <a:cs typeface="Arial" pitchFamily="34" charset="0"/>
              </a:rPr>
              <a:t>VAIKSES OOKEANIS</a:t>
            </a:r>
            <a:endParaRPr lang="en-US" b="1" dirty="0">
              <a:solidFill>
                <a:schemeClr val="bg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7B0B59A1-D101-441A-8D0A-FB2C9600F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4731"/>
            <a:ext cx="9144000" cy="22885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t-EE" dirty="0">
                <a:solidFill>
                  <a:schemeClr val="bg1"/>
                </a:solidFill>
                <a:latin typeface="Arial" pitchFamily="34" charset="0"/>
                <a:cs typeface="Arial" pitchFamily="34" charset="0"/>
              </a:rPr>
              <a:t>KAART PRÜGISAARTE </a:t>
            </a:r>
            <a:r>
              <a:rPr lang="et-EE" b="1" dirty="0">
                <a:solidFill>
                  <a:schemeClr val="bg1"/>
                </a:solidFill>
                <a:latin typeface="Arial" pitchFamily="34" charset="0"/>
                <a:cs typeface="Arial" pitchFamily="34" charset="0"/>
              </a:rPr>
              <a:t>TEKKIMISEST</a:t>
            </a:r>
            <a:endParaRPr lang="en-US" b="1" dirty="0">
              <a:solidFill>
                <a:schemeClr val="bg1"/>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pPr algn="l"/>
            <a:r>
              <a:rPr lang="et-EE" dirty="0">
                <a:solidFill>
                  <a:schemeClr val="bg1"/>
                </a:solidFill>
                <a:latin typeface="Arial" pitchFamily="34" charset="0"/>
                <a:cs typeface="Arial" pitchFamily="34" charset="0"/>
              </a:rPr>
              <a:t>INIMTEGEVUSE </a:t>
            </a:r>
            <a:r>
              <a:rPr lang="et-EE" b="1" dirty="0">
                <a:solidFill>
                  <a:schemeClr val="bg1"/>
                </a:solidFill>
                <a:latin typeface="Arial" pitchFamily="34" charset="0"/>
                <a:cs typeface="Arial" pitchFamily="34" charset="0"/>
              </a:rPr>
              <a:t>MÕJU</a:t>
            </a:r>
            <a:endParaRPr lang="en-US" b="1" dirty="0">
              <a:solidFill>
                <a:schemeClr val="bg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BD6669C5-124A-4B7E-B3F0-5C72EA1A48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433" y="2118991"/>
            <a:ext cx="4274631" cy="3201487"/>
          </a:xfrm>
          <a:prstGeom prst="rect">
            <a:avLst/>
          </a:prstGeom>
        </p:spPr>
      </p:pic>
      <p:pic>
        <p:nvPicPr>
          <p:cNvPr id="6" name="Picture 5">
            <a:extLst>
              <a:ext uri="{FF2B5EF4-FFF2-40B4-BE49-F238E27FC236}">
                <a16:creationId xmlns:a16="http://schemas.microsoft.com/office/drawing/2014/main" id="{8B643F6C-0581-4A33-9A8F-4165393D10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1189" y="2118990"/>
            <a:ext cx="2670120" cy="32014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t-EE" sz="1800" dirty="0">
                <a:solidFill>
                  <a:schemeClr val="bg1">
                    <a:lumMod val="65000"/>
                  </a:schemeClr>
                </a:solidFill>
                <a:latin typeface="Arial" panose="020B0604020202020204" pitchFamily="34" charset="0"/>
                <a:cs typeface="Arial" panose="020B0604020202020204" pitchFamily="34" charset="0"/>
              </a:rPr>
              <a:t>Mati Kaal, Tallinna Loomaaed (Delfi, 2016): „Oleme </a:t>
            </a:r>
            <a:r>
              <a:rPr lang="et-EE" sz="1800" b="1" dirty="0">
                <a:solidFill>
                  <a:schemeClr val="bg1">
                    <a:lumMod val="65000"/>
                  </a:schemeClr>
                </a:solidFill>
                <a:latin typeface="Arial" panose="020B0604020202020204" pitchFamily="34" charset="0"/>
                <a:cs typeface="Arial" panose="020B0604020202020204" pitchFamily="34" charset="0"/>
              </a:rPr>
              <a:t>kaotanud kilekottide tõttu näiteks kaks muskusveise vasikat</a:t>
            </a:r>
            <a:r>
              <a:rPr lang="et-EE" sz="1800" dirty="0">
                <a:solidFill>
                  <a:schemeClr val="bg1">
                    <a:lumMod val="65000"/>
                  </a:schemeClr>
                </a:solidFill>
                <a:latin typeface="Arial" panose="020B0604020202020204" pitchFamily="34" charset="0"/>
                <a:cs typeface="Arial" panose="020B0604020202020204" pitchFamily="34" charset="0"/>
              </a:rPr>
              <a:t>, kes olid kilekotid endale sisse söönud. See kleepus nende mao siseseinale, mistõttu magu kärbus ning loomad surid. Tihti on kilekottides toidujäänused ning loomadele on see lõhn ahvatlev, nii satuvadki kilekotid loomade makku või pea ümber“.</a:t>
            </a:r>
          </a:p>
          <a:p>
            <a:pPr marL="0" indent="0">
              <a:buNone/>
            </a:pPr>
            <a:endParaRPr lang="et-EE" sz="1200" dirty="0"/>
          </a:p>
          <a:p>
            <a:pPr marL="0" indent="0">
              <a:buNone/>
            </a:pPr>
            <a:endParaRPr lang="et-E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359185"/>
            <a:ext cx="3509747" cy="258089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6424" y="3359185"/>
            <a:ext cx="3797100" cy="2569717"/>
          </a:xfrm>
          <a:prstGeom prst="rect">
            <a:avLst/>
          </a:prstGeom>
        </p:spPr>
      </p:pic>
      <p:sp>
        <p:nvSpPr>
          <p:cNvPr id="8" name="Title 1">
            <a:extLst>
              <a:ext uri="{FF2B5EF4-FFF2-40B4-BE49-F238E27FC236}">
                <a16:creationId xmlns:a16="http://schemas.microsoft.com/office/drawing/2014/main" id="{BB08269A-32C1-45B5-8DA2-79E052F500C0}"/>
              </a:ext>
            </a:extLst>
          </p:cNvPr>
          <p:cNvSpPr txBox="1">
            <a:spLocks/>
          </p:cNvSpPr>
          <p:nvPr/>
        </p:nvSpPr>
        <p:spPr>
          <a:xfrm>
            <a:off x="457200" y="239038"/>
            <a:ext cx="8064896" cy="136116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t-EE" dirty="0">
                <a:solidFill>
                  <a:schemeClr val="bg1"/>
                </a:solidFill>
                <a:latin typeface="Arial" pitchFamily="34" charset="0"/>
                <a:cs typeface="Arial" pitchFamily="34" charset="0"/>
              </a:rPr>
              <a:t>TALINNA LOOMAAIA </a:t>
            </a:r>
            <a:r>
              <a:rPr lang="et-EE" b="1" dirty="0">
                <a:solidFill>
                  <a:schemeClr val="bg1"/>
                </a:solidFill>
                <a:latin typeface="Arial" pitchFamily="34" charset="0"/>
                <a:cs typeface="Arial" pitchFamily="34" charset="0"/>
              </a:rPr>
              <a:t>MUSKUSVEISED</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3691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88C163-4CF5-4939-9727-F5F17907AC2B}"/>
              </a:ext>
            </a:extLst>
          </p:cNvPr>
          <p:cNvSpPr txBox="1">
            <a:spLocks/>
          </p:cNvSpPr>
          <p:nvPr/>
        </p:nvSpPr>
        <p:spPr>
          <a:xfrm>
            <a:off x="457200" y="239038"/>
            <a:ext cx="8064896" cy="1361162"/>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t-EE" dirty="0">
                <a:solidFill>
                  <a:schemeClr val="bg1"/>
                </a:solidFill>
                <a:latin typeface="Arial" pitchFamily="34" charset="0"/>
                <a:cs typeface="Arial" pitchFamily="34" charset="0"/>
              </a:rPr>
              <a:t>MERRE UHUTUD PLAST JÕUAB </a:t>
            </a:r>
            <a:r>
              <a:rPr lang="et-EE" b="1" dirty="0">
                <a:solidFill>
                  <a:schemeClr val="bg1"/>
                </a:solidFill>
                <a:latin typeface="Arial" pitchFamily="34" charset="0"/>
                <a:cs typeface="Arial" pitchFamily="34" charset="0"/>
              </a:rPr>
              <a:t>TOIDUAHELASSE</a:t>
            </a:r>
            <a:endParaRPr lang="en-US" b="1" dirty="0">
              <a:solidFill>
                <a:schemeClr val="bg1"/>
              </a:solidFill>
              <a:latin typeface="Arial" pitchFamily="34" charset="0"/>
              <a:cs typeface="Arial" pitchFamily="34" charset="0"/>
            </a:endParaRPr>
          </a:p>
        </p:txBody>
      </p:sp>
      <p:pic>
        <p:nvPicPr>
          <p:cNvPr id="7" name="eHjdl9IbZkg">
            <a:extLst>
              <a:ext uri="{FF2B5EF4-FFF2-40B4-BE49-F238E27FC236}">
                <a16:creationId xmlns:a16="http://schemas.microsoft.com/office/drawing/2014/main" id="{2878286A-2982-4C42-8A1A-D079C70FBB65}"/>
              </a:ext>
            </a:extLst>
          </p:cNvPr>
          <p:cNvPicPr>
            <a:picLocks noGrp="1" noRot="1" noChangeAspect="1"/>
          </p:cNvPicPr>
          <p:nvPr>
            <p:ph idx="1"/>
            <a:videoFile r:link="rId1"/>
          </p:nvPr>
        </p:nvPicPr>
        <p:blipFill>
          <a:blip r:embed="rId5"/>
          <a:stretch>
            <a:fillRect/>
          </a:stretch>
        </p:blipFill>
        <p:spPr>
          <a:xfrm>
            <a:off x="1865445" y="1844824"/>
            <a:ext cx="5280587" cy="3960440"/>
          </a:xfrm>
          <a:prstGeom prst="rect">
            <a:avLst/>
          </a:prstGeom>
        </p:spPr>
      </p:pic>
    </p:spTree>
    <p:extLst>
      <p:ext uri="{BB962C8B-B14F-4D97-AF65-F5344CB8AC3E}">
        <p14:creationId xmlns:p14="http://schemas.microsoft.com/office/powerpoint/2010/main" val="401159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354162"/>
          </a:xfrm>
          <a:solidFill>
            <a:srgbClr val="00B050"/>
          </a:solidFill>
        </p:spPr>
        <p:txBody>
          <a:bodyPr>
            <a:noAutofit/>
          </a:bodyPr>
          <a:lstStyle/>
          <a:p>
            <a:pPr algn="l"/>
            <a:r>
              <a:rPr lang="et-EE" b="1" dirty="0">
                <a:solidFill>
                  <a:schemeClr val="bg1"/>
                </a:solidFill>
                <a:latin typeface="Arial" pitchFamily="34" charset="0"/>
                <a:cs typeface="Arial" pitchFamily="34" charset="0"/>
              </a:rPr>
              <a:t>MILLISES RIIGIS </a:t>
            </a:r>
            <a:r>
              <a:rPr lang="et-EE" dirty="0">
                <a:solidFill>
                  <a:schemeClr val="bg1"/>
                </a:solidFill>
                <a:latin typeface="Arial" pitchFamily="34" charset="0"/>
                <a:cs typeface="Arial" pitchFamily="34" charset="0"/>
              </a:rPr>
              <a:t>ON </a:t>
            </a:r>
            <a:br>
              <a:rPr lang="et-EE" dirty="0">
                <a:solidFill>
                  <a:schemeClr val="bg1"/>
                </a:solidFill>
                <a:latin typeface="Arial" pitchFamily="34" charset="0"/>
                <a:cs typeface="Arial" pitchFamily="34" charset="0"/>
              </a:rPr>
            </a:br>
            <a:r>
              <a:rPr lang="et-EE" dirty="0">
                <a:solidFill>
                  <a:schemeClr val="bg1"/>
                </a:solidFill>
                <a:latin typeface="Arial" pitchFamily="34" charset="0"/>
                <a:cs typeface="Arial" pitchFamily="34" charset="0"/>
              </a:rPr>
              <a:t>PILDID TEHTUD?</a:t>
            </a:r>
            <a:endParaRPr lang="en-US" dirty="0">
              <a:solidFill>
                <a:schemeClr val="bg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8128A93C-767D-4B7B-80E3-187DDF6ED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45503"/>
            <a:ext cx="2664296" cy="2543192"/>
          </a:xfrm>
          <a:prstGeom prst="rect">
            <a:avLst/>
          </a:prstGeom>
        </p:spPr>
      </p:pic>
      <p:pic>
        <p:nvPicPr>
          <p:cNvPr id="6" name="Picture 5">
            <a:extLst>
              <a:ext uri="{FF2B5EF4-FFF2-40B4-BE49-F238E27FC236}">
                <a16:creationId xmlns:a16="http://schemas.microsoft.com/office/drawing/2014/main" id="{CB377A48-8092-43FB-AD88-B47034517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2" y="2420888"/>
            <a:ext cx="9144000" cy="29859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2789</TotalTime>
  <Words>490</Words>
  <Application>Microsoft Office PowerPoint</Application>
  <PresentationFormat>Ekraaniseanss (4:3)</PresentationFormat>
  <Paragraphs>68</Paragraphs>
  <Slides>16</Slides>
  <Notes>11</Notes>
  <HiddenSlides>0</HiddenSlides>
  <MMClips>2</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16</vt:i4>
      </vt:variant>
    </vt:vector>
  </HeadingPairs>
  <TitlesOfParts>
    <vt:vector size="19" baseType="lpstr">
      <vt:lpstr>Arial</vt:lpstr>
      <vt:lpstr>Calibri</vt:lpstr>
      <vt:lpstr>Office Theme</vt:lpstr>
      <vt:lpstr>PowerPointi esitlus</vt:lpstr>
      <vt:lpstr>PowerPointi esitlus</vt:lpstr>
      <vt:lpstr>PANDISÜSTEEM NUMBRITES</vt:lpstr>
      <vt:lpstr>PLASTIKUST PRÜGISAARED VAIKSES OOKEANIS</vt:lpstr>
      <vt:lpstr>KAART PRÜGISAARTE TEKKIMISEST</vt:lpstr>
      <vt:lpstr>INIMTEGEVUSE MÕJU</vt:lpstr>
      <vt:lpstr>PowerPointi esitlus</vt:lpstr>
      <vt:lpstr>PowerPointi esitlus</vt:lpstr>
      <vt:lpstr>MILLISES RIIGIS ON  PILDID TEHTUD?</vt:lpstr>
      <vt:lpstr>ÄRA VISKA PANDIPAKENDIT PRÜGIKASTI</vt:lpstr>
      <vt:lpstr>PLASTPUDELI TEEKOND</vt:lpstr>
      <vt:lpstr>KUUMUTATUD SURUÕHUGA TOORIKU PUHUMINE</vt:lpstr>
      <vt:lpstr>PLASTPUDELI TOORIKU PUHUMINE</vt:lpstr>
      <vt:lpstr>PLEKKPURGI TEEKOND</vt:lpstr>
      <vt:lpstr>KLAASPUDELI TEEKOND</vt:lpstr>
      <vt:lpstr>PowerPointi esitlus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Kristel</dc:creator>
  <cp:lastModifiedBy>Kerttu-Liina Urke</cp:lastModifiedBy>
  <cp:revision>190</cp:revision>
  <dcterms:created xsi:type="dcterms:W3CDTF">2014-10-28T14:33:01Z</dcterms:created>
  <dcterms:modified xsi:type="dcterms:W3CDTF">2020-01-15T08:18:07Z</dcterms:modified>
</cp:coreProperties>
</file>