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306" r:id="rId3"/>
    <p:sldId id="264" r:id="rId4"/>
    <p:sldId id="305" r:id="rId5"/>
    <p:sldId id="262" r:id="rId6"/>
    <p:sldId id="277" r:id="rId7"/>
    <p:sldId id="265" r:id="rId8"/>
    <p:sldId id="278" r:id="rId9"/>
    <p:sldId id="266" r:id="rId10"/>
    <p:sldId id="267" r:id="rId11"/>
    <p:sldId id="268" r:id="rId12"/>
    <p:sldId id="269" r:id="rId13"/>
    <p:sldId id="270" r:id="rId14"/>
    <p:sldId id="281" r:id="rId15"/>
    <p:sldId id="308" r:id="rId16"/>
    <p:sldId id="279" r:id="rId17"/>
    <p:sldId id="271" r:id="rId18"/>
    <p:sldId id="273" r:id="rId19"/>
    <p:sldId id="280" r:id="rId20"/>
    <p:sldId id="274" r:id="rId21"/>
    <p:sldId id="275" r:id="rId22"/>
    <p:sldId id="276" r:id="rId23"/>
    <p:sldId id="259" r:id="rId24"/>
    <p:sldId id="307" r:id="rId25"/>
    <p:sldId id="30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</p:sldIdLst>
  <p:sldSz cx="9144000" cy="6858000" type="screen4x3"/>
  <p:notesSz cx="6858000" cy="9144000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6CA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3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80D6D-510B-4A56-A0BC-0452AA0A4BE6}" type="datetimeFigureOut">
              <a:rPr lang="et-EE" smtClean="0"/>
              <a:pPr/>
              <a:t>16.03.2021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F3E42-E84A-4F50-BB30-85C0318705B2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81987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Putuka silm</a:t>
            </a:r>
          </a:p>
          <a:p>
            <a:r>
              <a:rPr lang="et-EE" smtClean="0"/>
              <a:t>http://www.eau.ee/~kvoolma/vana/pe.htm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3E42-E84A-4F50-BB30-85C0318705B2}" type="slidenum">
              <a:rPr lang="et-EE" smtClean="0"/>
              <a:pPr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2585256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https://www.hariduskeskus.ee/opiobjektid/putukad/jalad.html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3E42-E84A-4F50-BB30-85C0318705B2}" type="slidenum">
              <a:rPr lang="et-EE" smtClean="0"/>
              <a:pPr/>
              <a:t>23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2846344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https://www.hariduskeskus.ee/opiobjektid/putukad/jalad.html</a:t>
            </a:r>
          </a:p>
          <a:p>
            <a:r>
              <a:rPr lang="et-E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Putukatel on reeglina kolm paari jalgu: </a:t>
            </a:r>
            <a:r>
              <a:rPr lang="et-EE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ees</a:t>
            </a:r>
            <a:r>
              <a:rPr lang="et-E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-, </a:t>
            </a:r>
            <a:r>
              <a:rPr lang="et-EE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kesk</a:t>
            </a:r>
            <a:r>
              <a:rPr lang="et-E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ja </a:t>
            </a:r>
            <a:r>
              <a:rPr lang="et-EE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tagajalad</a:t>
            </a:r>
            <a:r>
              <a:rPr lang="et-E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Jalad kinnituvad rindmikule </a:t>
            </a:r>
            <a:r>
              <a:rPr lang="et-EE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puusa </a:t>
            </a:r>
            <a:r>
              <a:rPr lang="et-E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abil, millele järgneb </a:t>
            </a:r>
            <a:r>
              <a:rPr lang="et-EE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pöörel </a:t>
            </a:r>
            <a:r>
              <a:rPr lang="et-E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(tavaliselt ühelüliline, kiletiivalistel aga sageli kahelüliline). Pöörlale kinnitub </a:t>
            </a:r>
            <a:r>
              <a:rPr lang="et-EE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reis</a:t>
            </a:r>
            <a:r>
              <a:rPr lang="et-E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sellele omakorda </a:t>
            </a:r>
            <a:r>
              <a:rPr lang="et-EE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säär </a:t>
            </a:r>
            <a:r>
              <a:rPr lang="et-E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ning </a:t>
            </a:r>
            <a:r>
              <a:rPr lang="et-EE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käpp</a:t>
            </a:r>
            <a:r>
              <a:rPr lang="et-E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Viimane koosneb 1-5 lülist. Käpa viimasel lülil on tavaliselt </a:t>
            </a:r>
            <a:r>
              <a:rPr lang="et-EE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küünised</a:t>
            </a:r>
            <a:r>
              <a:rPr lang="et-E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Jalgade peamine ülesanne on liikumine kõval pinnal.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3E42-E84A-4F50-BB30-85C0318705B2}" type="slidenum">
              <a:rPr lang="et-EE" smtClean="0"/>
              <a:pPr/>
              <a:t>24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4271685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Putukatel on reeglina kolm paari jalgu: </a:t>
            </a:r>
            <a:r>
              <a:rPr lang="et-EE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ees</a:t>
            </a:r>
            <a:r>
              <a:rPr lang="et-E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-, </a:t>
            </a:r>
            <a:r>
              <a:rPr lang="et-EE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kesk</a:t>
            </a:r>
            <a:r>
              <a:rPr lang="et-E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ja </a:t>
            </a:r>
            <a:r>
              <a:rPr lang="et-EE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tagajalad</a:t>
            </a:r>
            <a:r>
              <a:rPr lang="et-E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Jalad kinnituvad rindmikule </a:t>
            </a:r>
            <a:r>
              <a:rPr lang="et-EE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puusa </a:t>
            </a:r>
            <a:r>
              <a:rPr lang="et-E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abil, millele järgneb </a:t>
            </a:r>
            <a:r>
              <a:rPr lang="et-EE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pöörel </a:t>
            </a:r>
            <a:r>
              <a:rPr lang="et-E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(tavaliselt ühelüliline, kiletiivalistel aga sageli kahelüliline). Pöörlale kinnitub </a:t>
            </a:r>
            <a:r>
              <a:rPr lang="et-EE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reis</a:t>
            </a:r>
            <a:r>
              <a:rPr lang="et-E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sellele omakorda </a:t>
            </a:r>
            <a:r>
              <a:rPr lang="et-EE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säär </a:t>
            </a:r>
            <a:r>
              <a:rPr lang="et-E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ning </a:t>
            </a:r>
            <a:r>
              <a:rPr lang="et-EE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käpp</a:t>
            </a:r>
            <a:r>
              <a:rPr lang="et-E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Viimane koosneb 1-5 lülist. Käpa viimasel lülil on tavaliselt </a:t>
            </a:r>
            <a:r>
              <a:rPr lang="et-EE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küünised</a:t>
            </a:r>
            <a:r>
              <a:rPr lang="et-E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Jalgade peamine ülesanne on liikumine kõval pinnal.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3E42-E84A-4F50-BB30-85C0318705B2}" type="slidenum">
              <a:rPr lang="et-EE" smtClean="0"/>
              <a:pPr/>
              <a:t>25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3794852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Paljudel mullas ja maapinnal elavatel putukatel on esimesed jalad muutunud </a:t>
            </a:r>
            <a:r>
              <a:rPr lang="et-E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kaevejalgadeks</a:t>
            </a:r>
            <a:r>
              <a:rPr lang="et-E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Tavaliselt on sel puhul esijalad laiad ja tugevad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3E42-E84A-4F50-BB30-85C0318705B2}" type="slidenum">
              <a:rPr lang="et-EE" smtClean="0"/>
              <a:pPr/>
              <a:t>30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3127358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Putuka silm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3E42-E84A-4F50-BB30-85C0318705B2}" type="slidenum">
              <a:rPr lang="et-EE" smtClean="0"/>
              <a:pPr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4082220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https://www.miksike.ee/docs/referaadid2006/putukate_nagemine_annesulg.htm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3E42-E84A-4F50-BB30-85C0318705B2}" type="slidenum">
              <a:rPr lang="et-EE" smtClean="0"/>
              <a:pPr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743873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Kiili silmad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https://et.wikipedia.org/wiki/Fail:Kiili_silmad.jpg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3E42-E84A-4F50-BB30-85C0318705B2}" type="slidenum">
              <a:rPr lang="et-EE" smtClean="0"/>
              <a:pPr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3870848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 smtClean="0"/>
              <a:t>https://www.miksike.ee/docs/referaadid2006/putukate_nagemine_annesulg.htm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3E42-E84A-4F50-BB30-85C0318705B2}" type="slidenum">
              <a:rPr lang="et-EE" smtClean="0"/>
              <a:pPr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1219702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3E42-E84A-4F50-BB30-85C0318705B2}" type="slidenum">
              <a:rPr lang="et-EE" smtClean="0"/>
              <a:pPr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2243489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 smtClean="0"/>
              <a:t>http://www.eau.ee/~kvoolma/vana/pe.htm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3E42-E84A-4F50-BB30-85C0318705B2}" type="slidenum">
              <a:rPr lang="et-EE" smtClean="0"/>
              <a:pPr/>
              <a:t>7</a:t>
            </a:fld>
            <a:endParaRPr lang="et-E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Pilt: </a:t>
            </a:r>
            <a:r>
              <a:rPr lang="fi-FI" dirty="0" smtClean="0"/>
              <a:t>https://commons.wikimedia.org/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3E42-E84A-4F50-BB30-85C0318705B2}" type="slidenum">
              <a:rPr lang="et-EE" smtClean="0"/>
              <a:pPr/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2401105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http://www.zbi.ee/satikad/putukad/klass/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3E42-E84A-4F50-BB30-85C0318705B2}" type="slidenum">
              <a:rPr lang="et-EE" smtClean="0"/>
              <a:pPr/>
              <a:t>17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296802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2E66-8293-4760-8C0C-3D8735026BC8}" type="datetimeFigureOut">
              <a:rPr lang="et-EE"/>
              <a:pPr>
                <a:defRPr/>
              </a:pPr>
              <a:t>16.03.2021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6131F-4BC2-42A1-8637-DA3799DD9AB0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5DAC2-2201-4569-9D47-E14F37350A68}" type="datetimeFigureOut">
              <a:rPr lang="et-EE"/>
              <a:pPr>
                <a:defRPr/>
              </a:pPr>
              <a:t>16.03.2021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FBED0-9A06-4790-996D-913B3B3F3E01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00A17-640B-43C9-A26F-2F25844D51B4}" type="datetimeFigureOut">
              <a:rPr lang="et-EE"/>
              <a:pPr>
                <a:defRPr/>
              </a:pPr>
              <a:t>16.03.2021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974A0-F42B-4A07-907D-A062FE6A2FAE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77AE9-30CC-4C61-9940-BC7AC0D36718}" type="datetimeFigureOut">
              <a:rPr lang="et-EE"/>
              <a:pPr>
                <a:defRPr/>
              </a:pPr>
              <a:t>16.03.2021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A4CBE-FA0C-4FB4-A3A4-C2C887F35270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48EFC-40A7-4003-B034-7F698EA287F9}" type="datetimeFigureOut">
              <a:rPr lang="et-EE"/>
              <a:pPr>
                <a:defRPr/>
              </a:pPr>
              <a:t>16.03.2021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9CABA-FC14-4B94-B548-FF6E53DA70FF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3737C-F1A4-45BB-95F6-E30A9A8F9023}" type="datetimeFigureOut">
              <a:rPr lang="et-EE"/>
              <a:pPr>
                <a:defRPr/>
              </a:pPr>
              <a:t>16.03.2021</a:t>
            </a:fld>
            <a:endParaRPr lang="et-E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D1C95-4D89-4A9B-AB5F-E89A13978EB5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D17D0-DFAA-40BC-AC7A-0853443D60A6}" type="datetimeFigureOut">
              <a:rPr lang="et-EE"/>
              <a:pPr>
                <a:defRPr/>
              </a:pPr>
              <a:t>16.03.2021</a:t>
            </a:fld>
            <a:endParaRPr lang="et-E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367AB-2879-4E11-A8EF-ED4BBD5A4CB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636EC-8379-4691-8BD8-B9570E84F31F}" type="datetimeFigureOut">
              <a:rPr lang="et-EE"/>
              <a:pPr>
                <a:defRPr/>
              </a:pPr>
              <a:t>16.03.2021</a:t>
            </a:fld>
            <a:endParaRPr lang="et-E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02494-021E-45C7-A854-AE0CD2415B0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2F304-D07C-4DC3-84C8-F858C9852256}" type="datetimeFigureOut">
              <a:rPr lang="et-EE"/>
              <a:pPr>
                <a:defRPr/>
              </a:pPr>
              <a:t>16.03.2021</a:t>
            </a:fld>
            <a:endParaRPr lang="et-E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3862D-217D-4937-AD53-F8EF99A556EE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DAC60-B982-4311-B8B7-86E78195C92B}" type="datetimeFigureOut">
              <a:rPr lang="et-EE"/>
              <a:pPr>
                <a:defRPr/>
              </a:pPr>
              <a:t>16.03.2021</a:t>
            </a:fld>
            <a:endParaRPr lang="et-E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A4FDF-0CA0-4712-9BFF-734CA02F11D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8AB6A-4D10-45D2-9FB4-833AAFEB5784}" type="datetimeFigureOut">
              <a:rPr lang="et-EE"/>
              <a:pPr>
                <a:defRPr/>
              </a:pPr>
              <a:t>16.03.2021</a:t>
            </a:fld>
            <a:endParaRPr lang="et-E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4F0E5-1D17-46B1-A116-FC39C5F9403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t-EE" smtClean="0"/>
          </a:p>
        </p:txBody>
      </p:sp>
      <p:sp>
        <p:nvSpPr>
          <p:cNvPr id="368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F69FEC-EAC0-4F33-B159-6112BBC5231C}" type="datetimeFigureOut">
              <a:rPr lang="et-EE"/>
              <a:pPr>
                <a:defRPr/>
              </a:pPr>
              <a:t>16.03.2021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04F784-5F91-4B22-83AA-5EF04A193A81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Mis on pildil?</a:t>
            </a:r>
          </a:p>
        </p:txBody>
      </p:sp>
      <p:pic>
        <p:nvPicPr>
          <p:cNvPr id="16386" name="Content Placeholder 3" descr="sil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15816" y="1628775"/>
            <a:ext cx="3114675" cy="39163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t-EE" dirty="0" smtClean="0"/>
              <a:t>Kamjad - ööliblikatetel</a:t>
            </a:r>
            <a:endParaRPr lang="et-EE" dirty="0"/>
          </a:p>
        </p:txBody>
      </p:sp>
      <p:pic>
        <p:nvPicPr>
          <p:cNvPr id="23554" name="Picture 3" descr="pruun ööliblikas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980728"/>
            <a:ext cx="6911975" cy="518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3203848" y="6228601"/>
            <a:ext cx="28498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t-EE" sz="3200" dirty="0">
                <a:latin typeface="Calibri" pitchFamily="34" charset="0"/>
              </a:rPr>
              <a:t>pruun ööliblikas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t-EE" cap="all" dirty="0" smtClean="0"/>
              <a:t> </a:t>
            </a:r>
            <a:r>
              <a:rPr lang="et-EE" b="1" dirty="0" smtClean="0"/>
              <a:t>Nuijad</a:t>
            </a:r>
            <a:endParaRPr lang="et-EE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904" y="1268760"/>
            <a:ext cx="7725544" cy="64807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t-EE" cap="all" dirty="0" smtClean="0"/>
              <a:t>                   </a:t>
            </a:r>
            <a:r>
              <a:rPr lang="et-EE" dirty="0" smtClean="0"/>
              <a:t>enamus päevaliblikatel</a:t>
            </a:r>
            <a:endParaRPr lang="et-EE" cap="all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t-EE" cap="all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t-EE" cap="all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t-EE" cap="all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t-EE" cap="all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t-EE" cap="all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t-EE" cap="all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t-EE" cap="all" dirty="0"/>
          </a:p>
        </p:txBody>
      </p:sp>
      <p:pic>
        <p:nvPicPr>
          <p:cNvPr id="24579" name="Picture 3" descr="suur kiirgliblikas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916832"/>
            <a:ext cx="6121400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305524" y="6093296"/>
            <a:ext cx="28506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t-EE" sz="3200" dirty="0" smtClean="0">
                <a:latin typeface="Calibri" pitchFamily="34" charset="0"/>
              </a:rPr>
              <a:t>suur kiirgliblikas</a:t>
            </a:r>
            <a:endParaRPr lang="et-EE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t-EE" b="1" dirty="0" smtClean="0"/>
              <a:t>Põlvjad 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t-EE" sz="3600" dirty="0" smtClean="0"/>
              <a:t>Mardikatel, n</a:t>
            </a:r>
            <a:r>
              <a:rPr lang="en-GB" sz="3600" dirty="0" smtClean="0"/>
              <a:t>äiteks</a:t>
            </a:r>
            <a:r>
              <a:rPr lang="et-EE" sz="3600" dirty="0" smtClean="0"/>
              <a:t> kärsaklastel</a:t>
            </a:r>
            <a:endParaRPr lang="et-EE" sz="3600" dirty="0"/>
          </a:p>
        </p:txBody>
      </p:sp>
      <p:pic>
        <p:nvPicPr>
          <p:cNvPr id="25603" name="Picture 3" descr="kärsaklan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133600"/>
            <a:ext cx="7885112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t-EE" b="1" dirty="0" smtClean="0"/>
              <a:t>Saagjad 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GB" sz="3600" dirty="0"/>
              <a:t>P</a:t>
            </a:r>
            <a:r>
              <a:rPr lang="et-EE" sz="3600" dirty="0" err="1" smtClean="0"/>
              <a:t>aljudel</a:t>
            </a:r>
            <a:r>
              <a:rPr lang="et-EE" sz="3600" dirty="0" smtClean="0"/>
              <a:t> naksurlastel</a:t>
            </a:r>
            <a:endParaRPr lang="et-EE" sz="3600" dirty="0"/>
          </a:p>
        </p:txBody>
      </p:sp>
      <p:pic>
        <p:nvPicPr>
          <p:cNvPr id="26627" name="Picture 3" descr="naksurlane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196975"/>
            <a:ext cx="33782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Vasknaksur</a:t>
            </a:r>
          </a:p>
        </p:txBody>
      </p:sp>
      <p:pic>
        <p:nvPicPr>
          <p:cNvPr id="2765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1412875"/>
            <a:ext cx="4751387" cy="50450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Niitjad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16016" y="1808820"/>
            <a:ext cx="4258816" cy="4032448"/>
          </a:xfrm>
        </p:spPr>
        <p:txBody>
          <a:bodyPr/>
          <a:lstStyle/>
          <a:p>
            <a:pPr>
              <a:buNone/>
            </a:pPr>
            <a:r>
              <a:rPr lang="fi-FI" dirty="0" smtClean="0"/>
              <a:t>Niitjad tundlad on</a:t>
            </a:r>
            <a:r>
              <a:rPr lang="et-EE" dirty="0" smtClean="0"/>
              <a:t> </a:t>
            </a:r>
          </a:p>
          <a:p>
            <a:pPr>
              <a:buNone/>
            </a:pPr>
            <a:r>
              <a:rPr lang="fi-FI" dirty="0" smtClean="0"/>
              <a:t>esindatud paljudes </a:t>
            </a:r>
            <a:endParaRPr lang="et-EE" dirty="0" smtClean="0"/>
          </a:p>
          <a:p>
            <a:pPr>
              <a:buNone/>
            </a:pPr>
            <a:r>
              <a:rPr lang="fi-FI" dirty="0" smtClean="0"/>
              <a:t>putukarühmades -</a:t>
            </a:r>
            <a:endParaRPr lang="et-EE" dirty="0" smtClean="0"/>
          </a:p>
          <a:p>
            <a:pPr>
              <a:buNone/>
            </a:pPr>
            <a:r>
              <a:rPr lang="et-EE" dirty="0" smtClean="0"/>
              <a:t>n</a:t>
            </a:r>
            <a:r>
              <a:rPr lang="fi-FI" dirty="0" smtClean="0"/>
              <a:t>äiteks kiililised, </a:t>
            </a:r>
            <a:endParaRPr lang="fi-FI" dirty="0"/>
          </a:p>
          <a:p>
            <a:pPr>
              <a:buNone/>
            </a:pPr>
            <a:r>
              <a:rPr lang="fi-FI" dirty="0" smtClean="0"/>
              <a:t>tirtslased,ritsiklased, </a:t>
            </a:r>
          </a:p>
          <a:p>
            <a:pPr>
              <a:buNone/>
            </a:pPr>
            <a:r>
              <a:rPr lang="fi-FI" dirty="0" smtClean="0"/>
              <a:t>mardikalised ja täilised.</a:t>
            </a:r>
            <a:endParaRPr lang="et-EE" dirty="0"/>
          </a:p>
        </p:txBody>
      </p:sp>
      <p:pic>
        <p:nvPicPr>
          <p:cNvPr id="64514" name="Picture 2" descr="Austrolestes annulos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3900433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Mis on pildil?</a:t>
            </a:r>
          </a:p>
        </p:txBody>
      </p:sp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268413"/>
            <a:ext cx="5126037" cy="51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Suised</a:t>
            </a:r>
          </a:p>
        </p:txBody>
      </p:sp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971550" y="5160094"/>
            <a:ext cx="74168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t-EE" sz="3200" dirty="0" smtClean="0">
                <a:latin typeface="Calibri" pitchFamily="34" charset="0"/>
              </a:rPr>
              <a:t>Vastavalt </a:t>
            </a:r>
            <a:r>
              <a:rPr lang="et-EE" sz="3200" dirty="0">
                <a:latin typeface="Calibri" pitchFamily="34" charset="0"/>
              </a:rPr>
              <a:t>toitumistüübile asuvad suu ümber suised</a:t>
            </a:r>
            <a:r>
              <a:rPr lang="et-EE" sz="3200" dirty="0" smtClean="0">
                <a:latin typeface="Calibri" pitchFamily="34" charset="0"/>
              </a:rPr>
              <a:t>,</a:t>
            </a:r>
            <a:r>
              <a:rPr lang="et-EE" sz="3200" dirty="0">
                <a:latin typeface="Calibri" pitchFamily="34" charset="0"/>
              </a:rPr>
              <a:t> mille abil putukad </a:t>
            </a:r>
            <a:r>
              <a:rPr lang="et-EE" sz="3200" dirty="0" smtClean="0">
                <a:latin typeface="Calibri" pitchFamily="34" charset="0"/>
              </a:rPr>
              <a:t>toituvad.</a:t>
            </a:r>
            <a:r>
              <a:rPr lang="et-EE" sz="3200" dirty="0">
                <a:latin typeface="Calibri" pitchFamily="34" charset="0"/>
              </a:rPr>
              <a:t> </a:t>
            </a:r>
          </a:p>
        </p:txBody>
      </p:sp>
      <p:pic>
        <p:nvPicPr>
          <p:cNvPr id="28675" name="Content Placeholder 8" descr="suised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628775"/>
            <a:ext cx="8348662" cy="29781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t-EE" dirty="0" smtClean="0"/>
              <a:t>Haukamissuised</a:t>
            </a:r>
            <a:endParaRPr lang="et-EE" dirty="0"/>
          </a:p>
        </p:txBody>
      </p:sp>
      <p:pic>
        <p:nvPicPr>
          <p:cNvPr id="29699" name="Picture 4" descr="mardika lõua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154" y="836712"/>
            <a:ext cx="6081166" cy="427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5157192"/>
            <a:ext cx="8229600" cy="1971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t-EE" sz="2400" dirty="0" smtClean="0"/>
              <a:t>tahke toidu manustamiseks - juured, õied, seemned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t-EE" sz="2400" dirty="0" smtClean="0"/>
              <a:t>paljudel rööveluviisiga putukatel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t-EE" sz="2400" dirty="0" smtClean="0"/>
              <a:t>mardikalistel, prussakalistel, parasiitsetel kiletiivalistel, sihktiivalistel jt.</a:t>
            </a:r>
            <a:endParaRPr lang="et-EE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Haukamissuistega muskussikk</a:t>
            </a:r>
          </a:p>
        </p:txBody>
      </p:sp>
      <p:pic>
        <p:nvPicPr>
          <p:cNvPr id="30722" name="Picture 5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340768"/>
            <a:ext cx="7127875" cy="50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1143000"/>
          </a:xfrm>
        </p:spPr>
        <p:txBody>
          <a:bodyPr/>
          <a:lstStyle/>
          <a:p>
            <a:r>
              <a:rPr lang="et-EE" dirty="0" smtClean="0"/>
              <a:t>Suurendatud vaade kärbse liitsilmast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43808" y="6165304"/>
            <a:ext cx="3672408" cy="464915"/>
          </a:xfrm>
        </p:spPr>
        <p:txBody>
          <a:bodyPr/>
          <a:lstStyle/>
          <a:p>
            <a:pPr>
              <a:buNone/>
            </a:pPr>
            <a:r>
              <a:rPr lang="et-EE" dirty="0" smtClean="0"/>
              <a:t>Pilt:wikimedia.org</a:t>
            </a:r>
            <a:endParaRPr lang="et-EE" dirty="0"/>
          </a:p>
        </p:txBody>
      </p:sp>
      <p:pic>
        <p:nvPicPr>
          <p:cNvPr id="5" name="Picture 4" descr="Drosophilidae_compound_ey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980728"/>
            <a:ext cx="6093157" cy="486690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t-EE" dirty="0" smtClean="0"/>
              <a:t>Libamissuised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5877272"/>
            <a:ext cx="8229600" cy="90872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t-EE" sz="2400" dirty="0" smtClean="0"/>
              <a:t>v</a:t>
            </a:r>
            <a:r>
              <a:rPr lang="fi-FI" sz="2400" dirty="0" smtClean="0"/>
              <a:t>edela </a:t>
            </a:r>
            <a:r>
              <a:rPr lang="et-EE" sz="2400" dirty="0" smtClean="0"/>
              <a:t>ja</a:t>
            </a:r>
            <a:r>
              <a:rPr lang="fi-FI" sz="2400" dirty="0" smtClean="0"/>
              <a:t> tahke toidu vastuvõtmiseks</a:t>
            </a:r>
            <a:endParaRPr lang="et-EE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2400" dirty="0" smtClean="0"/>
              <a:t>kiletiivalistel, näiteks mesilastel</a:t>
            </a:r>
            <a:r>
              <a:rPr lang="et-EE" sz="2400" dirty="0" smtClean="0"/>
              <a:t> (pildil)</a:t>
            </a:r>
            <a:endParaRPr lang="et-EE" sz="2400" dirty="0"/>
          </a:p>
        </p:txBody>
      </p:sp>
      <p:pic>
        <p:nvPicPr>
          <p:cNvPr id="31747" name="Content Placeholder 3" descr="meemesilan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836712"/>
            <a:ext cx="4103688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1297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t-EE" dirty="0" smtClean="0"/>
              <a:t>Pistmissuised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86409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2400" dirty="0" smtClean="0"/>
              <a:t>putukatel, kes toituvad taimede ja loomade koemahladest</a:t>
            </a:r>
            <a:r>
              <a:rPr lang="et-EE" sz="2400" dirty="0" smtClean="0"/>
              <a:t> (näiteks sääsed)</a:t>
            </a:r>
            <a:r>
              <a:rPr lang="en-GB" sz="2400" dirty="0" smtClean="0"/>
              <a:t>.</a:t>
            </a:r>
            <a:endParaRPr lang="et-EE" sz="2400" dirty="0"/>
          </a:p>
        </p:txBody>
      </p:sp>
      <p:pic>
        <p:nvPicPr>
          <p:cNvPr id="32771" name="Picture 3" descr="saask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196975"/>
            <a:ext cx="551815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t-EE" dirty="0" smtClean="0"/>
              <a:t>Imemissuised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5661248"/>
            <a:ext cx="8229600" cy="151216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t-EE" sz="2400" dirty="0" smtClean="0"/>
              <a:t>sellise imilondi abil on võimeline toituma ka kõige sügavamatest õitest.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t-EE" sz="2400" dirty="0" smtClean="0"/>
              <a:t>liblikatel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t-EE" sz="2400" cap="all" dirty="0"/>
          </a:p>
        </p:txBody>
      </p:sp>
      <p:pic>
        <p:nvPicPr>
          <p:cNvPr id="33795" name="Picture 3" descr="liblika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836712"/>
            <a:ext cx="3529012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Mis on pildil?</a:t>
            </a:r>
          </a:p>
        </p:txBody>
      </p:sp>
      <p:pic>
        <p:nvPicPr>
          <p:cNvPr id="15362" name="Content Placeholder 3" descr="leg-bi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48038" y="1781175"/>
            <a:ext cx="2303462" cy="391953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39552" y="3501008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dirty="0" smtClean="0"/>
              <a:t>Putukatel on reeglina kolm paari jalgu: </a:t>
            </a:r>
            <a:r>
              <a:rPr lang="et-EE" sz="2400" b="1" dirty="0" smtClean="0"/>
              <a:t>ees</a:t>
            </a:r>
            <a:r>
              <a:rPr lang="et-EE" sz="2400" dirty="0" smtClean="0"/>
              <a:t>-, </a:t>
            </a:r>
            <a:r>
              <a:rPr lang="et-EE" sz="2400" b="1" dirty="0" smtClean="0"/>
              <a:t>kesk</a:t>
            </a:r>
            <a:r>
              <a:rPr lang="et-EE" sz="2400" dirty="0" smtClean="0"/>
              <a:t>- ja </a:t>
            </a:r>
            <a:r>
              <a:rPr lang="et-EE" sz="2400" b="1" dirty="0" smtClean="0"/>
              <a:t>tagajalad</a:t>
            </a:r>
            <a:r>
              <a:rPr lang="et-EE" sz="2400" dirty="0" smtClean="0"/>
              <a:t>. Jalad kinnituvad rindmikule </a:t>
            </a:r>
            <a:r>
              <a:rPr lang="et-EE" sz="2400" b="1" dirty="0" smtClean="0"/>
              <a:t>puusa </a:t>
            </a:r>
            <a:r>
              <a:rPr lang="et-EE" sz="2400" dirty="0" smtClean="0"/>
              <a:t>abil, millele järgneb </a:t>
            </a:r>
            <a:r>
              <a:rPr lang="et-EE" sz="2400" b="1" dirty="0" smtClean="0"/>
              <a:t>pöörel </a:t>
            </a:r>
            <a:r>
              <a:rPr lang="et-EE" sz="2400" dirty="0" smtClean="0"/>
              <a:t>(tavaliselt ühelüliline, kiletiivalistel aga sageli kahelüliline). Pöörlale kinnitub </a:t>
            </a:r>
            <a:r>
              <a:rPr lang="et-EE" sz="2400" b="1" dirty="0" smtClean="0"/>
              <a:t>reis</a:t>
            </a:r>
            <a:r>
              <a:rPr lang="et-EE" sz="2400" dirty="0" smtClean="0"/>
              <a:t>, sellele omakorda </a:t>
            </a:r>
            <a:r>
              <a:rPr lang="et-EE" sz="2400" b="1" dirty="0" smtClean="0"/>
              <a:t>säär </a:t>
            </a:r>
            <a:r>
              <a:rPr lang="et-EE" sz="2400" dirty="0" smtClean="0"/>
              <a:t>ning </a:t>
            </a:r>
            <a:r>
              <a:rPr lang="et-EE" sz="2400" b="1" dirty="0" smtClean="0"/>
              <a:t>käpp</a:t>
            </a:r>
            <a:r>
              <a:rPr lang="et-EE" sz="2400" dirty="0" smtClean="0"/>
              <a:t>. Viimane koosneb 1-5 lülist. Käpa viimasel lülil on tavaliselt </a:t>
            </a:r>
            <a:r>
              <a:rPr lang="et-EE" sz="2400" b="1" dirty="0" smtClean="0"/>
              <a:t>küünised</a:t>
            </a:r>
            <a:r>
              <a:rPr lang="et-EE" sz="2400" dirty="0" smtClean="0"/>
              <a:t>. Jalgade peamine ülesanne on liikumine kõval pinnal.</a:t>
            </a:r>
          </a:p>
          <a:p>
            <a:r>
              <a:rPr lang="et-EE" sz="2400" dirty="0" smtClean="0"/>
              <a:t> </a:t>
            </a:r>
            <a:endParaRPr lang="et-EE" sz="2400" dirty="0"/>
          </a:p>
        </p:txBody>
      </p:sp>
      <p:pic>
        <p:nvPicPr>
          <p:cNvPr id="14" name="Picture 13" descr="putukate jal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980728"/>
            <a:ext cx="5976664" cy="266527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txBody>
          <a:bodyPr/>
          <a:lstStyle/>
          <a:p>
            <a:r>
              <a:rPr lang="et-EE" dirty="0" smtClean="0"/>
              <a:t>Putukate jalad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Jalad</a:t>
            </a:r>
          </a:p>
        </p:txBody>
      </p:sp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268413"/>
            <a:ext cx="5256213" cy="52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2267744" y="3212976"/>
            <a:ext cx="1656184" cy="360040"/>
          </a:xfrm>
          <a:prstGeom prst="roundRect">
            <a:avLst/>
          </a:prstGeom>
          <a:solidFill>
            <a:srgbClr val="C6CA3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Rounded Rectangle 4"/>
          <p:cNvSpPr/>
          <p:nvPr/>
        </p:nvSpPr>
        <p:spPr>
          <a:xfrm>
            <a:off x="5076056" y="3212976"/>
            <a:ext cx="1656184" cy="360040"/>
          </a:xfrm>
          <a:prstGeom prst="roundRect">
            <a:avLst/>
          </a:prstGeom>
          <a:solidFill>
            <a:srgbClr val="C6CA3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Rounded Rectangle 5"/>
          <p:cNvSpPr/>
          <p:nvPr/>
        </p:nvSpPr>
        <p:spPr>
          <a:xfrm>
            <a:off x="2267744" y="5733256"/>
            <a:ext cx="1656184" cy="360040"/>
          </a:xfrm>
          <a:prstGeom prst="roundRect">
            <a:avLst/>
          </a:prstGeom>
          <a:solidFill>
            <a:srgbClr val="C6CA3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HÜPPEJALG</a:t>
            </a:r>
            <a:endParaRPr lang="et-EE" dirty="0"/>
          </a:p>
        </p:txBody>
      </p:sp>
      <p:sp>
        <p:nvSpPr>
          <p:cNvPr id="7" name="Rounded Rectangle 6"/>
          <p:cNvSpPr/>
          <p:nvPr/>
        </p:nvSpPr>
        <p:spPr>
          <a:xfrm>
            <a:off x="5004048" y="5733256"/>
            <a:ext cx="1656184" cy="360040"/>
          </a:xfrm>
          <a:prstGeom prst="roundRect">
            <a:avLst/>
          </a:prstGeom>
          <a:solidFill>
            <a:srgbClr val="C6CA3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Rounded Rectangle 8"/>
          <p:cNvSpPr/>
          <p:nvPr/>
        </p:nvSpPr>
        <p:spPr>
          <a:xfrm>
            <a:off x="5004048" y="5733256"/>
            <a:ext cx="1656184" cy="360040"/>
          </a:xfrm>
          <a:prstGeom prst="roundRect">
            <a:avLst/>
          </a:prstGeom>
          <a:solidFill>
            <a:srgbClr val="C6CA3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UJUJALG</a:t>
            </a:r>
            <a:endParaRPr lang="et-EE" dirty="0"/>
          </a:p>
        </p:txBody>
      </p:sp>
      <p:sp>
        <p:nvSpPr>
          <p:cNvPr id="10" name="Rounded Rectangle 9"/>
          <p:cNvSpPr/>
          <p:nvPr/>
        </p:nvSpPr>
        <p:spPr>
          <a:xfrm>
            <a:off x="2267744" y="3212976"/>
            <a:ext cx="1656184" cy="360040"/>
          </a:xfrm>
          <a:prstGeom prst="roundRect">
            <a:avLst/>
          </a:prstGeom>
          <a:solidFill>
            <a:srgbClr val="C6CA3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KAEVEJALG</a:t>
            </a:r>
            <a:endParaRPr lang="et-EE" dirty="0"/>
          </a:p>
        </p:txBody>
      </p:sp>
      <p:sp>
        <p:nvSpPr>
          <p:cNvPr id="11" name="Rounded Rectangle 10"/>
          <p:cNvSpPr/>
          <p:nvPr/>
        </p:nvSpPr>
        <p:spPr>
          <a:xfrm>
            <a:off x="5076056" y="3212976"/>
            <a:ext cx="1656184" cy="360040"/>
          </a:xfrm>
          <a:prstGeom prst="roundRect">
            <a:avLst/>
          </a:prstGeom>
          <a:solidFill>
            <a:srgbClr val="C6CA3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RÖÖVJALG</a:t>
            </a:r>
            <a:endParaRPr lang="et-E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941168"/>
            <a:ext cx="8229600" cy="2304256"/>
          </a:xfrm>
        </p:spPr>
        <p:txBody>
          <a:bodyPr/>
          <a:lstStyle/>
          <a:p>
            <a:r>
              <a:rPr lang="et-EE" sz="2400" dirty="0" smtClean="0"/>
              <a:t>Kõige paremini on kõndimiseks kohastunud </a:t>
            </a:r>
            <a:r>
              <a:rPr lang="et-EE" sz="2400" b="1" dirty="0" smtClean="0"/>
              <a:t>käigu</a:t>
            </a:r>
            <a:r>
              <a:rPr lang="et-EE" sz="2400" dirty="0" smtClean="0"/>
              <a:t>- e. </a:t>
            </a:r>
            <a:r>
              <a:rPr lang="et-EE" sz="2400" b="1" dirty="0" smtClean="0"/>
              <a:t>jooksujalad </a:t>
            </a:r>
            <a:r>
              <a:rPr lang="et-EE" sz="2400" dirty="0" smtClean="0"/>
              <a:t>(näiteks prussakal ja jooksiklastel). Tavaliselt on sel puhul kõik jalapaarid sarnase ehitusega. </a:t>
            </a:r>
            <a:br>
              <a:rPr lang="et-EE" sz="2400" dirty="0" smtClean="0"/>
            </a:br>
            <a:r>
              <a:rPr lang="et-EE" sz="2400" dirty="0" smtClean="0"/>
              <a:t>Sageli on käigujalad aga ühel või teisel viisil moondunud.</a:t>
            </a:r>
            <a:br>
              <a:rPr lang="et-EE" sz="2400" dirty="0" smtClean="0"/>
            </a:br>
            <a:endParaRPr lang="et-EE" sz="2400" dirty="0" smtClean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539552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Käigu- ehk jooksujalad</a:t>
            </a:r>
          </a:p>
        </p:txBody>
      </p:sp>
      <p:pic>
        <p:nvPicPr>
          <p:cNvPr id="2" name="Picture 3" descr="jalg_-_jook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052736"/>
            <a:ext cx="3275856" cy="414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Aiajooksik</a:t>
            </a:r>
          </a:p>
        </p:txBody>
      </p:sp>
      <p:pic>
        <p:nvPicPr>
          <p:cNvPr id="3789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4938" y="1747838"/>
            <a:ext cx="6334125" cy="42291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6a616c675f2d5f68c3bc7070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430" y="692696"/>
            <a:ext cx="365675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57200" y="446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Hüppejalg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11560" y="567037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rohutirtsudel tagajalad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Luhatirts</a:t>
            </a:r>
          </a:p>
        </p:txBody>
      </p:sp>
      <p:pic>
        <p:nvPicPr>
          <p:cNvPr id="40962" name="Picture 5" descr="Stethophyma-grossum-sarance-tlusta-IMG_3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196975"/>
            <a:ext cx="73437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Content Placeholder 3" descr="kärb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58888" y="260350"/>
            <a:ext cx="6553200" cy="626745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jalg_-_kaeve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196752"/>
            <a:ext cx="4464496" cy="525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t-EE" dirty="0" smtClean="0"/>
              <a:t>Kaevejalg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Kaerasori</a:t>
            </a:r>
          </a:p>
        </p:txBody>
      </p:sp>
      <p:pic>
        <p:nvPicPr>
          <p:cNvPr id="44034" name="Picture 5" descr="veenmol-xxxkrtonozka_obecna_2011img_60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341438"/>
            <a:ext cx="7632700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5517232"/>
            <a:ext cx="8229600" cy="1143000"/>
          </a:xfrm>
        </p:spPr>
        <p:txBody>
          <a:bodyPr/>
          <a:lstStyle/>
          <a:p>
            <a:r>
              <a:rPr lang="et-EE" sz="2400" dirty="0" smtClean="0"/>
              <a:t>Veeputukate jalad on tavaliselt kohastunud vees sõudmiseks, ning on seetõttu aerjad või kamjad</a:t>
            </a:r>
            <a:r>
              <a:rPr lang="en-GB" sz="2400" dirty="0" smtClean="0"/>
              <a:t>.</a:t>
            </a:r>
            <a:endParaRPr lang="et-EE" sz="2400" dirty="0" smtClean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95536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Ujujalad</a:t>
            </a:r>
          </a:p>
        </p:txBody>
      </p:sp>
      <p:pic>
        <p:nvPicPr>
          <p:cNvPr id="2" name="Picture 3" descr="jalg_-_uj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268760"/>
            <a:ext cx="2448272" cy="413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Ujur </a:t>
            </a:r>
            <a:endParaRPr lang="et-EE" i="1" smtClean="0"/>
          </a:p>
        </p:txBody>
      </p:sp>
      <p:pic>
        <p:nvPicPr>
          <p:cNvPr id="47106" name="Picture 5" descr="5976183-m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268413"/>
            <a:ext cx="7488238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5445224"/>
            <a:ext cx="871296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t-EE" sz="2400" dirty="0" smtClean="0">
                <a:latin typeface="+mn-lt"/>
              </a:rPr>
              <a:t>Nt.</a:t>
            </a:r>
            <a:r>
              <a:rPr lang="en-GB" sz="2400" dirty="0" smtClean="0">
                <a:latin typeface="+mn-lt"/>
              </a:rPr>
              <a:t> </a:t>
            </a:r>
            <a:r>
              <a:rPr lang="et-EE" sz="2400" dirty="0" smtClean="0">
                <a:latin typeface="+mn-lt"/>
              </a:rPr>
              <a:t>kodumesilasel</a:t>
            </a:r>
            <a:r>
              <a:rPr lang="et-EE" sz="2400" dirty="0" smtClean="0">
                <a:latin typeface="+mn-lt"/>
                <a:ea typeface="+mj-ea"/>
                <a:cs typeface="+mj-cs"/>
              </a:rPr>
              <a:t> on tagajalgade sääred laienenud suirakorvikeseks, kuhu putukas kogub õielt õiele lennates õietolmu</a:t>
            </a:r>
            <a:r>
              <a:rPr lang="en-GB" sz="2400" dirty="0" smtClean="0">
                <a:latin typeface="+mn-lt"/>
                <a:ea typeface="+mj-ea"/>
                <a:cs typeface="+mj-cs"/>
              </a:rPr>
              <a:t>.</a:t>
            </a:r>
            <a:endParaRPr kumimoji="0" lang="et-E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2" name="Picture 3" descr="jalg_-_kor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052736"/>
            <a:ext cx="3240360" cy="448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t-EE" dirty="0" smtClean="0"/>
              <a:t>Korjejalad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Meemesilane</a:t>
            </a:r>
            <a:endParaRPr lang="et-EE" i="1" smtClean="0"/>
          </a:p>
        </p:txBody>
      </p:sp>
      <p:pic>
        <p:nvPicPr>
          <p:cNvPr id="50178" name="Picture 5" descr="apis-mellife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96975"/>
            <a:ext cx="80645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Grp="1" noChangeAspect="1"/>
          </p:cNvGraphicFramePr>
          <p:nvPr>
            <p:ph type="body" idx="1"/>
          </p:nvPr>
        </p:nvGraphicFramePr>
        <p:xfrm>
          <a:off x="755650" y="620713"/>
          <a:ext cx="7848600" cy="5111750"/>
        </p:xfrm>
        <a:graphic>
          <a:graphicData uri="http://schemas.openxmlformats.org/presentationml/2006/ole">
            <p:oleObj spid="_x0000_s6147" name="CorelDRAW" r:id="rId3" imgW="7723440" imgH="5033520" progId="CorelDRAW.Graphic.13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Palvetaja</a:t>
            </a:r>
          </a:p>
        </p:txBody>
      </p:sp>
      <p:pic>
        <p:nvPicPr>
          <p:cNvPr id="5325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268413"/>
            <a:ext cx="4967288" cy="4968875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640"/>
            <a:ext cx="8229600" cy="115438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t-EE" sz="4000" b="1" dirty="0" smtClean="0"/>
              <a:t>Tiivad </a:t>
            </a:r>
            <a:r>
              <a:rPr lang="et-EE" sz="4000" dirty="0"/>
              <a:t/>
            </a:r>
            <a:br>
              <a:rPr lang="et-EE" sz="4000" dirty="0"/>
            </a:br>
            <a:r>
              <a:rPr lang="et-EE" sz="4000" dirty="0"/>
              <a:t>Kilejad tiivad - kärbsel</a:t>
            </a:r>
          </a:p>
        </p:txBody>
      </p:sp>
      <p:pic>
        <p:nvPicPr>
          <p:cNvPr id="54274" name="Picture 5" descr="house-fly-on-dew-covered-f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266" y="1340768"/>
            <a:ext cx="5761038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1052736"/>
            <a:ext cx="4392612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t-EE" sz="4000" b="1" dirty="0" smtClean="0"/>
              <a:t>Võrkjad tiivad -</a:t>
            </a:r>
            <a:br>
              <a:rPr lang="et-EE" sz="4000" b="1" dirty="0" smtClean="0"/>
            </a:br>
            <a:r>
              <a:rPr lang="et-EE" sz="4000" b="1" dirty="0" smtClean="0"/>
              <a:t>kiil</a:t>
            </a:r>
            <a:endParaRPr lang="et-EE" sz="4000" b="1" dirty="0"/>
          </a:p>
        </p:txBody>
      </p:sp>
      <p:pic>
        <p:nvPicPr>
          <p:cNvPr id="5529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476250"/>
            <a:ext cx="4037012" cy="59769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Kes on pildil?</a:t>
            </a:r>
          </a:p>
        </p:txBody>
      </p:sp>
      <p:pic>
        <p:nvPicPr>
          <p:cNvPr id="17410" name="Picture 2" descr="http://upload.wikimedia.org/wikipedia/commons/5/52/Libellula_quadrimaculata_h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557338"/>
            <a:ext cx="55626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229600" cy="1143000"/>
          </a:xfrm>
        </p:spPr>
        <p:txBody>
          <a:bodyPr/>
          <a:lstStyle/>
          <a:p>
            <a:r>
              <a:rPr lang="et-EE" dirty="0" smtClean="0"/>
              <a:t>Kiilassilm</a:t>
            </a:r>
          </a:p>
        </p:txBody>
      </p:sp>
      <p:pic>
        <p:nvPicPr>
          <p:cNvPr id="56322" name="Picture 7" descr="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14" y="1341438"/>
            <a:ext cx="6408738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r>
              <a:rPr lang="et-EE" sz="4000" dirty="0" smtClean="0"/>
              <a:t>Soomustega tiivad – mitmevärvilised,</a:t>
            </a:r>
            <a:br>
              <a:rPr lang="et-EE" sz="4000" dirty="0" smtClean="0"/>
            </a:br>
            <a:r>
              <a:rPr lang="et-EE" sz="4000" dirty="0" smtClean="0"/>
              <a:t>luubi all on märgata soomuseid</a:t>
            </a:r>
            <a:r>
              <a:rPr lang="en-GB" sz="4000" dirty="0" smtClean="0"/>
              <a:t>, näiteks </a:t>
            </a:r>
            <a:r>
              <a:rPr lang="et-EE" sz="4000" dirty="0" smtClean="0"/>
              <a:t>liblikatel.</a:t>
            </a:r>
          </a:p>
        </p:txBody>
      </p:sp>
      <p:pic>
        <p:nvPicPr>
          <p:cNvPr id="57346" name="Picture 5" descr="ELG3355-360%20Ancylis%20subaequ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348880"/>
            <a:ext cx="5616575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Ripsmetega tiivad - ripslastel</a:t>
            </a:r>
          </a:p>
        </p:txBody>
      </p:sp>
      <p:pic>
        <p:nvPicPr>
          <p:cNvPr id="5837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1512714"/>
            <a:ext cx="4538662" cy="5300662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Kattetiivad - kuldpõrnikal</a:t>
            </a:r>
          </a:p>
        </p:txBody>
      </p:sp>
      <p:pic>
        <p:nvPicPr>
          <p:cNvPr id="59394" name="Picture 5" descr="Rosenk%C3%A4fer_Cetonia_aur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341438"/>
            <a:ext cx="6769100" cy="4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Poolkattetiivad - lutikalistel</a:t>
            </a:r>
          </a:p>
        </p:txBody>
      </p:sp>
      <p:pic>
        <p:nvPicPr>
          <p:cNvPr id="6041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0338" y="1412875"/>
            <a:ext cx="3306762" cy="504031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2" y="332656"/>
            <a:ext cx="4644008" cy="100747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t-EE" sz="3600" dirty="0" smtClean="0"/>
              <a:t>Nii näeb putukas</a:t>
            </a:r>
            <a:endParaRPr lang="et-EE" sz="3600" dirty="0"/>
          </a:p>
        </p:txBody>
      </p:sp>
      <p:pic>
        <p:nvPicPr>
          <p:cNvPr id="19458" name="Content Placeholder 3" descr="inimene näe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124744"/>
            <a:ext cx="4138613" cy="3959225"/>
          </a:xfrm>
        </p:spPr>
      </p:pic>
      <p:pic>
        <p:nvPicPr>
          <p:cNvPr id="19459" name="Picture 4" descr="putukas näe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124744"/>
            <a:ext cx="4075112" cy="38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827088" y="5085184"/>
            <a:ext cx="77057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3200" dirty="0">
                <a:latin typeface="Calibri" pitchFamily="34" charset="0"/>
              </a:rPr>
              <a:t>Paljud putukad näevad ka selliseid spektriosi, mida inimsilm ei erista (</a:t>
            </a:r>
            <a:r>
              <a:rPr lang="et-EE" sz="3200" dirty="0" smtClean="0">
                <a:latin typeface="Calibri" pitchFamily="34" charset="0"/>
              </a:rPr>
              <a:t>n</a:t>
            </a:r>
            <a:r>
              <a:rPr lang="en-GB" sz="3200" dirty="0" smtClean="0">
                <a:latin typeface="Calibri" pitchFamily="34" charset="0"/>
              </a:rPr>
              <a:t>äiteks</a:t>
            </a:r>
            <a:r>
              <a:rPr lang="et-EE" sz="3200" dirty="0" smtClean="0">
                <a:latin typeface="Calibri" pitchFamily="34" charset="0"/>
              </a:rPr>
              <a:t> ultraviolett</a:t>
            </a:r>
            <a:r>
              <a:rPr lang="en-GB" sz="3200" dirty="0" smtClean="0">
                <a:latin typeface="Calibri" pitchFamily="34" charset="0"/>
              </a:rPr>
              <a:t>-</a:t>
            </a:r>
            <a:r>
              <a:rPr lang="et-EE" sz="3200" dirty="0" smtClean="0">
                <a:latin typeface="Calibri" pitchFamily="34" charset="0"/>
              </a:rPr>
              <a:t>kiirgus</a:t>
            </a:r>
            <a:r>
              <a:rPr lang="et-EE" sz="3200" dirty="0">
                <a:latin typeface="Calibri" pitchFamily="34" charset="0"/>
              </a:rPr>
              <a:t>) ja kasutavad seda orienteerumiseks.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51520" y="260648"/>
            <a:ext cx="424847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3600" dirty="0" smtClean="0">
                <a:latin typeface="+mj-lt"/>
                <a:ea typeface="+mj-ea"/>
                <a:cs typeface="+mj-cs"/>
              </a:rPr>
              <a:t>Nii</a:t>
            </a:r>
            <a:r>
              <a:rPr kumimoji="0" lang="et-E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näeb inimene                                  </a:t>
            </a:r>
            <a:endParaRPr kumimoji="0" lang="et-E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tundl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466975"/>
            <a:ext cx="8569325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t-EE" sz="4400" dirty="0" smtClean="0">
                <a:latin typeface="+mj-lt"/>
                <a:ea typeface="+mj-ea"/>
                <a:cs typeface="+mj-cs"/>
              </a:rPr>
              <a:t>Mis on pildil?</a:t>
            </a:r>
            <a:endParaRPr lang="et-EE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t-EE" b="1" dirty="0" smtClean="0"/>
              <a:t>Tundlad ehk</a:t>
            </a:r>
            <a:r>
              <a:rPr lang="et-EE" dirty="0" smtClean="0"/>
              <a:t> </a:t>
            </a:r>
            <a:r>
              <a:rPr lang="et-EE" b="1" dirty="0" smtClean="0"/>
              <a:t>antennid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4744"/>
            <a:ext cx="8229600" cy="6477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t-EE" dirty="0" smtClean="0"/>
              <a:t>Tundlate ülesandeks on kompimine ja haistmine.</a:t>
            </a:r>
          </a:p>
        </p:txBody>
      </p:sp>
      <p:pic>
        <p:nvPicPr>
          <p:cNvPr id="20483" name="Picture 4" descr="tundlate tüübi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74838"/>
            <a:ext cx="5795963" cy="49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12432" y="1772816"/>
            <a:ext cx="3240088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2400" dirty="0" smtClean="0">
                <a:latin typeface="+mn-lt"/>
                <a:cs typeface="+mn-cs"/>
              </a:rPr>
              <a:t>  1 – harjasjas,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2400" dirty="0" smtClean="0">
                <a:latin typeface="+mn-lt"/>
                <a:cs typeface="+mn-cs"/>
              </a:rPr>
              <a:t>  2 – niitjas,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2400" dirty="0" smtClean="0">
                <a:latin typeface="+mn-lt"/>
                <a:cs typeface="+mn-cs"/>
              </a:rPr>
              <a:t>  3 – helmesjas,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2400" dirty="0" smtClean="0">
                <a:latin typeface="+mn-lt"/>
                <a:cs typeface="+mn-cs"/>
              </a:rPr>
              <a:t>  4 – saagjas,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2400" dirty="0" smtClean="0">
                <a:latin typeface="+mn-lt"/>
                <a:cs typeface="+mn-cs"/>
              </a:rPr>
              <a:t>  5 – kamjas,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2400" dirty="0" smtClean="0">
                <a:latin typeface="+mn-lt"/>
                <a:cs typeface="+mn-cs"/>
              </a:rPr>
              <a:t>  6 – nööpnõeljas,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2400" dirty="0" smtClean="0">
                <a:latin typeface="+mn-lt"/>
                <a:cs typeface="+mn-cs"/>
              </a:rPr>
              <a:t>  7 – nupuga,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2400" dirty="0" smtClean="0">
                <a:latin typeface="+mn-lt"/>
                <a:cs typeface="+mn-cs"/>
              </a:rPr>
              <a:t>  8 – värtenjas,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2400" dirty="0" smtClean="0">
                <a:latin typeface="+mn-lt"/>
                <a:cs typeface="+mn-cs"/>
              </a:rPr>
              <a:t>  9 – lameljas,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2400" dirty="0" smtClean="0">
                <a:latin typeface="+mn-lt"/>
                <a:cs typeface="+mn-cs"/>
              </a:rPr>
              <a:t>10 – põlvjas-kamjas,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2400" dirty="0" smtClean="0">
                <a:latin typeface="+mn-lt"/>
                <a:cs typeface="+mn-cs"/>
              </a:rPr>
              <a:t>11 – ebakorrapärane,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2400" dirty="0" smtClean="0">
                <a:latin typeface="+mn-lt"/>
                <a:cs typeface="+mn-cs"/>
              </a:rPr>
              <a:t>12 – sulgjas,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2400" dirty="0" smtClean="0">
                <a:latin typeface="+mn-lt"/>
                <a:cs typeface="+mn-cs"/>
              </a:rPr>
              <a:t>13 – harjaskarvaga</a:t>
            </a:r>
            <a:endParaRPr lang="et-EE" sz="24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t-EE" dirty="0" smtClean="0"/>
              <a:t>Harjasjad</a:t>
            </a:r>
          </a:p>
        </p:txBody>
      </p:sp>
      <p:pic>
        <p:nvPicPr>
          <p:cNvPr id="21507" name="Picture 3" descr="Blatella germanic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67246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2576" y="5301208"/>
            <a:ext cx="7991872" cy="1457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t-EE" sz="2800" dirty="0" smtClean="0"/>
              <a:t>Harjasjad tundlad on näiteks prussakalistel (pildil), 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t-EE" sz="2800" dirty="0" smtClean="0"/>
              <a:t>harjashännalistel, ühepäevikulistel, kevikulistel ja 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t-EE" sz="2800" dirty="0" smtClean="0"/>
              <a:t>ehmestiivalistel.</a:t>
            </a:r>
            <a:endParaRPr lang="et-EE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t-EE" cap="all" dirty="0" smtClean="0"/>
              <a:t> </a:t>
            </a:r>
            <a:r>
              <a:rPr lang="et-EE" dirty="0" smtClean="0"/>
              <a:t>Lameljad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344" y="6021288"/>
            <a:ext cx="7416824" cy="6207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t-EE" cap="all" dirty="0" smtClean="0"/>
              <a:t> </a:t>
            </a:r>
            <a:r>
              <a:rPr lang="et-EE" dirty="0" smtClean="0"/>
              <a:t>Esineb mardikalistel – n</a:t>
            </a:r>
            <a:r>
              <a:rPr lang="en-GB" dirty="0" smtClean="0"/>
              <a:t>äi</a:t>
            </a:r>
            <a:r>
              <a:rPr lang="et-EE" dirty="0" smtClean="0"/>
              <a:t>t</a:t>
            </a:r>
            <a:r>
              <a:rPr lang="en-GB" dirty="0" smtClean="0"/>
              <a:t>eks</a:t>
            </a:r>
            <a:r>
              <a:rPr lang="et-EE" dirty="0" smtClean="0"/>
              <a:t> maipõrnikal</a:t>
            </a:r>
          </a:p>
        </p:txBody>
      </p:sp>
      <p:pic>
        <p:nvPicPr>
          <p:cNvPr id="22531" name="Picture 3" descr="maipõrnika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32631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390</Words>
  <Application>Microsoft Office PowerPoint</Application>
  <PresentationFormat>On-screen Show (4:3)</PresentationFormat>
  <Paragraphs>126</Paragraphs>
  <Slides>44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CorelDRAW</vt:lpstr>
      <vt:lpstr>Mis on pildil?</vt:lpstr>
      <vt:lpstr>Suurendatud vaade kärbse liitsilmast</vt:lpstr>
      <vt:lpstr>Slide 3</vt:lpstr>
      <vt:lpstr>Kes on pildil?</vt:lpstr>
      <vt:lpstr>Nii näeb putukas</vt:lpstr>
      <vt:lpstr>Slide 6</vt:lpstr>
      <vt:lpstr>Tundlad ehk antennid</vt:lpstr>
      <vt:lpstr>Harjasjad</vt:lpstr>
      <vt:lpstr> Lameljad</vt:lpstr>
      <vt:lpstr>Kamjad - ööliblikatetel</vt:lpstr>
      <vt:lpstr> Nuijad</vt:lpstr>
      <vt:lpstr>Põlvjad </vt:lpstr>
      <vt:lpstr>Saagjad </vt:lpstr>
      <vt:lpstr>Vasknaksur</vt:lpstr>
      <vt:lpstr>Niitjad</vt:lpstr>
      <vt:lpstr>Mis on pildil?</vt:lpstr>
      <vt:lpstr>Suised</vt:lpstr>
      <vt:lpstr>Haukamissuised</vt:lpstr>
      <vt:lpstr>Haukamissuistega muskussikk</vt:lpstr>
      <vt:lpstr>Libamissuised</vt:lpstr>
      <vt:lpstr>Pistmissuised</vt:lpstr>
      <vt:lpstr>Imemissuised</vt:lpstr>
      <vt:lpstr>Mis on pildil?</vt:lpstr>
      <vt:lpstr>Putukate jalad</vt:lpstr>
      <vt:lpstr>Jalad</vt:lpstr>
      <vt:lpstr>Kõige paremini on kõndimiseks kohastunud käigu- e. jooksujalad (näiteks prussakal ja jooksiklastel). Tavaliselt on sel puhul kõik jalapaarid sarnase ehitusega.  Sageli on käigujalad aga ühel või teisel viisil moondunud. </vt:lpstr>
      <vt:lpstr>Aiajooksik</vt:lpstr>
      <vt:lpstr>Slide 28</vt:lpstr>
      <vt:lpstr>Luhatirts</vt:lpstr>
      <vt:lpstr>Kaevejalg</vt:lpstr>
      <vt:lpstr>Kaerasori</vt:lpstr>
      <vt:lpstr>Veeputukate jalad on tavaliselt kohastunud vees sõudmiseks, ning on seetõttu aerjad või kamjad.</vt:lpstr>
      <vt:lpstr>Ujur </vt:lpstr>
      <vt:lpstr>Korjejalad</vt:lpstr>
      <vt:lpstr>Meemesilane</vt:lpstr>
      <vt:lpstr>Slide 36</vt:lpstr>
      <vt:lpstr>Palvetaja</vt:lpstr>
      <vt:lpstr>Tiivad  Kilejad tiivad - kärbsel</vt:lpstr>
      <vt:lpstr>Võrkjad tiivad - kiil</vt:lpstr>
      <vt:lpstr>Kiilassilm</vt:lpstr>
      <vt:lpstr>Soomustega tiivad – mitmevärvilised, luubi all on märgata soomuseid, näiteks liblikatel.</vt:lpstr>
      <vt:lpstr>Ripsmetega tiivad - ripslastel</vt:lpstr>
      <vt:lpstr>Kattetiivad - kuldpõrnikal</vt:lpstr>
      <vt:lpstr>Poolkattetiivad - lutikalistel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 on pildil?</dc:title>
  <dc:creator>hp</dc:creator>
  <cp:lastModifiedBy>hp</cp:lastModifiedBy>
  <cp:revision>82</cp:revision>
  <dcterms:created xsi:type="dcterms:W3CDTF">2015-01-11T20:46:34Z</dcterms:created>
  <dcterms:modified xsi:type="dcterms:W3CDTF">2021-03-16T09:06:50Z</dcterms:modified>
</cp:coreProperties>
</file>