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61" r:id="rId4"/>
    <p:sldId id="262" r:id="rId5"/>
    <p:sldId id="263" r:id="rId6"/>
    <p:sldId id="258" r:id="rId7"/>
    <p:sldId id="287" r:id="rId8"/>
    <p:sldId id="288" r:id="rId9"/>
    <p:sldId id="289" r:id="rId10"/>
    <p:sldId id="290" r:id="rId11"/>
    <p:sldId id="291" r:id="rId12"/>
    <p:sldId id="259" r:id="rId13"/>
    <p:sldId id="260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5" r:id="rId34"/>
    <p:sldId id="286" r:id="rId35"/>
    <p:sldId id="284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B2D"/>
    <a:srgbClr val="ABEA2E"/>
    <a:srgbClr val="EDFAD2"/>
    <a:srgbClr val="F0EBE1"/>
    <a:srgbClr val="FAF8D2"/>
    <a:srgbClr val="27412D"/>
    <a:srgbClr val="CBF27E"/>
    <a:srgbClr val="182A1C"/>
    <a:srgbClr val="663300"/>
    <a:srgbClr val="365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4" autoAdjust="0"/>
    <p:restoredTop sz="85803" autoAdjust="0"/>
  </p:normalViewPr>
  <p:slideViewPr>
    <p:cSldViewPr snapToGrid="0">
      <p:cViewPr>
        <p:scale>
          <a:sx n="100" d="100"/>
          <a:sy n="100" d="100"/>
        </p:scale>
        <p:origin x="-1566" y="-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0045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6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5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9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399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7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16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98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5644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10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02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1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83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0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32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59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832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93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62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59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26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01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1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27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5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0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73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87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1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2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7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DFAD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10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9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9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39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10.png"/><Relationship Id="rId3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41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9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39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10.png"/><Relationship Id="rId3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9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32" Type="http://schemas.openxmlformats.org/officeDocument/2006/relationships/image" Target="../media/image39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10.png"/><Relationship Id="rId30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10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9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10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9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700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62" y="1112301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 </a:t>
            </a:r>
            <a:br>
              <a:rPr lang="en-US" sz="6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6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TEE</a:t>
            </a:r>
            <a:endParaRPr lang="en-US" sz="6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0" y="3090099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2024</a:t>
            </a:r>
            <a:endParaRPr lang="en-US" sz="24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3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701"/>
            <a:ext cx="9144000" cy="4106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19"/>
            <a:ext cx="9144000" cy="4595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4025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tee 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alguspunkt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 1/2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3878" y="1181885"/>
            <a:ext cx="515863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ehk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rohepöörde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trende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kajastavad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pidevalt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Eurostat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Statistikaamet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572000" y="1411089"/>
            <a:ext cx="3766295" cy="3621838"/>
          </a:xfrm>
          <a:prstGeom prst="ellipse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18849" y="2343455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Eesmärk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  <a:endParaRPr lang="en-US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on 2050.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konkurentsivõimeline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teadmistepõhise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ühiskonna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majandusega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kliimaneutraalne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riik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  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kvaliteetne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liigirikas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elukeskkond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valmisolek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võime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vähendada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kliimamuutuste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põhjustatud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ebasoodsaid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mõjusid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ning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 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ära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  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kasutada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selle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positiivseid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    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mõjusid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4" y="1442279"/>
            <a:ext cx="1057927" cy="10579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9929" y="1954712"/>
            <a:ext cx="3281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Strateegia</a:t>
            </a:r>
            <a:r>
              <a:rPr lang="en-US" b="1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“</a:t>
            </a:r>
            <a:r>
              <a:rPr lang="en-US" b="1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US" b="1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2035</a:t>
            </a:r>
            <a:r>
              <a:rPr lang="en-US" b="1" dirty="0" smtClean="0">
                <a:solidFill>
                  <a:srgbClr val="1D4B2D"/>
                </a:solidFill>
              </a:rPr>
              <a:t>”</a:t>
            </a:r>
            <a:endParaRPr lang="en-US" b="1" dirty="0">
              <a:solidFill>
                <a:srgbClr val="1D4B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" y="1062104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359300"/>
            <a:ext cx="8520600" cy="57270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tee 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alguspunkt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2/2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9153" y="1170738"/>
            <a:ext cx="26717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Eesmärk on kooskõlas Euroopa Liidu rohelise kokkuleppega.</a:t>
            </a:r>
            <a:r>
              <a:rPr lang="fi-FI" sz="1800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</a:p>
          <a:p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2" y="2922206"/>
            <a:ext cx="1193986" cy="11939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18130" y="2150731"/>
            <a:ext cx="2662517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18130" y="3077374"/>
            <a:ext cx="2662517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18130" y="3994239"/>
            <a:ext cx="2662517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8483" y="2204682"/>
            <a:ext cx="25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Esimene</a:t>
            </a:r>
            <a:r>
              <a:rPr lang="en-GB" sz="1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kliimaneutraalne</a:t>
            </a:r>
            <a:endParaRPr lang="en-GB" sz="1200" b="1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maailmajagu</a:t>
            </a:r>
            <a:r>
              <a:rPr lang="en-GB" sz="1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2050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4343" y="4046120"/>
            <a:ext cx="25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3 </a:t>
            </a:r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miljardit</a:t>
            </a:r>
            <a:r>
              <a:rPr lang="en-GB" sz="1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puud</a:t>
            </a:r>
            <a:endParaRPr lang="en-GB" sz="1200" b="1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GB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stutatakse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täiendavalt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ELis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2030.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endParaRPr lang="en-GB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6413" y="3085771"/>
            <a:ext cx="2598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Vähemalt</a:t>
            </a:r>
            <a:r>
              <a:rPr lang="en-GB" sz="12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55%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vähem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kasvuhoonegaaside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heidet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2030,</a:t>
            </a:r>
          </a:p>
          <a:p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võrreldes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aastaga</a:t>
            </a:r>
            <a:r>
              <a:rPr lang="en-GB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1990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99" y="1244757"/>
            <a:ext cx="4111187" cy="3117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93" y="2755745"/>
            <a:ext cx="2223628" cy="161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18"/>
          <p:cNvSpPr/>
          <p:nvPr/>
        </p:nvSpPr>
        <p:spPr>
          <a:xfrm>
            <a:off x="5094924" y="3582218"/>
            <a:ext cx="3126834" cy="1169076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1863179" y="3582218"/>
            <a:ext cx="3126834" cy="1169076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15303" y="3609713"/>
            <a:ext cx="2886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Lisaks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kujundatakse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keskkonnateadlikkust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huviringides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 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kursustega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 </a:t>
            </a:r>
          </a:p>
          <a:p>
            <a:pPr fontAlgn="base"/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teabeüritustega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 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näitustega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</a:t>
            </a:r>
          </a:p>
          <a:p>
            <a:pPr fontAlgn="base"/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linnaruumis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kodus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jm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 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21" y="3835609"/>
            <a:ext cx="2635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Keskkonnaharidus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läbiv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teema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riiklikes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õppekavades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lasteaiast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kõrgkoolideni</a:t>
            </a:r>
            <a:r>
              <a:rPr lang="en-US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75" y="31167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Keskkonnaharidus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-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teadlikkus</a:t>
            </a:r>
            <a:endParaRPr lang="en-US" sz="4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54" y="1222470"/>
            <a:ext cx="3368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Muutuste elluviimiseks </a:t>
            </a:r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peavad </a:t>
            </a:r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oskama teha keskkonnateadlikke otsuseid: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fi-FI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üksikisikud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fi-FI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ettevõtted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fi-FI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organisatsioonid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fi-FI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omavalitsused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fi-FI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riigijuhid </a:t>
            </a:r>
          </a:p>
          <a:p>
            <a:r>
              <a:rPr lang="fi-FI" sz="1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fi-FI" sz="1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33" y="1825596"/>
            <a:ext cx="2173560" cy="1647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41" y="1088375"/>
            <a:ext cx="1858129" cy="2546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43" y="1539193"/>
            <a:ext cx="916052" cy="919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6" y="3589951"/>
            <a:ext cx="907351" cy="11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entagon 23"/>
          <p:cNvSpPr/>
          <p:nvPr/>
        </p:nvSpPr>
        <p:spPr>
          <a:xfrm flipH="1">
            <a:off x="5495364" y="1766399"/>
            <a:ext cx="3657705" cy="1303704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 flipH="1">
            <a:off x="5495364" y="3281052"/>
            <a:ext cx="3657705" cy="1303704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50" y="30215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Rohepädevused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1/2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9882" y="1054804"/>
            <a:ext cx="6795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 </a:t>
            </a:r>
            <a:r>
              <a:rPr lang="en-US" sz="24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Rohepädevuste</a:t>
            </a:r>
            <a:r>
              <a:rPr lang="en-US" sz="24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raamistik</a:t>
            </a:r>
            <a:r>
              <a:rPr lang="en-US" sz="24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(</a:t>
            </a:r>
            <a:r>
              <a:rPr lang="en-US" sz="24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GreenComp</a:t>
            </a:r>
            <a:r>
              <a:rPr lang="en-US" sz="24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  <a:endParaRPr lang="en-US" sz="24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4" y="1712963"/>
            <a:ext cx="1948476" cy="24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158112" y="1923493"/>
            <a:ext cx="7627842" cy="3160176"/>
            <a:chOff x="1850930" y="1923493"/>
            <a:chExt cx="7627842" cy="3160176"/>
          </a:xfrm>
        </p:grpSpPr>
        <p:sp>
          <p:nvSpPr>
            <p:cNvPr id="9" name="TextBox 8"/>
            <p:cNvSpPr txBox="1"/>
            <p:nvPr/>
          </p:nvSpPr>
          <p:spPr>
            <a:xfrm>
              <a:off x="5659247" y="1923493"/>
              <a:ext cx="3819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Kestlikkusväärtuste</a:t>
              </a:r>
              <a:r>
                <a:rPr lang="en-US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omaksvõtmine</a:t>
              </a:r>
              <a:endPara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dirty="0" err="1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kestlikkuse</a:t>
              </a:r>
              <a:r>
                <a:rPr lang="en-US" dirty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väärtustamine</a:t>
              </a:r>
              <a:endPara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marL="285750" lvl="1" indent="-285750">
                <a:buFont typeface="Arial" pitchFamily="34" charset="0"/>
                <a:buChar char="•"/>
              </a:pPr>
              <a:r>
                <a:rPr lang="en-US" dirty="0" err="1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õigluse</a:t>
              </a:r>
              <a:r>
                <a:rPr lang="en-US" dirty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toetamine</a:t>
              </a:r>
              <a:endPara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marL="285750" lvl="1" indent="-285750">
                <a:buFont typeface="Arial" pitchFamily="34" charset="0"/>
                <a:buChar char="•"/>
              </a:pPr>
              <a:r>
                <a:rPr lang="en-US" dirty="0" err="1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looduse</a:t>
              </a:r>
              <a:r>
                <a:rPr lang="en-US" dirty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väärtustamine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marL="285750" lvl="1" indent="-285750">
                <a:buFont typeface="Arial" pitchFamily="34" charset="0"/>
                <a:buChar char="•"/>
              </a:pPr>
              <a:endParaRPr lang="en-US" dirty="0">
                <a:solidFill>
                  <a:srgbClr val="1D4B2D"/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itchFamily="34" charset="0"/>
                <a:buChar char="•"/>
              </a:pP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50930" y="4276590"/>
              <a:ext cx="3095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78739" y="4560449"/>
              <a:ext cx="1971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8598" y="4775892"/>
              <a:ext cx="2371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85479" y="3437064"/>
            <a:ext cx="3800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Kestlikkuse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keerukuse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käsitamine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kriitiline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mõtlemine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probleemi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piiritlemine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süsteemne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mõtlemine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>
              <a:buFont typeface="Arial" pitchFamily="34" charset="0"/>
              <a:buChar char="•"/>
            </a:pPr>
            <a:endParaRPr lang="en-US" dirty="0"/>
          </a:p>
          <a:p>
            <a:pPr marL="285750" lvl="1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25" y="1980275"/>
            <a:ext cx="2820866" cy="20501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3" y="3476162"/>
            <a:ext cx="907351" cy="11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entagon 24"/>
          <p:cNvSpPr/>
          <p:nvPr/>
        </p:nvSpPr>
        <p:spPr>
          <a:xfrm flipH="1">
            <a:off x="5486295" y="1216735"/>
            <a:ext cx="3657705" cy="1303704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 flipH="1">
            <a:off x="5486295" y="2678132"/>
            <a:ext cx="3657705" cy="1303704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2" y="1331325"/>
            <a:ext cx="1070007" cy="1074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44733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Rohepädevused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(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GreenComp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 2/2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8" y="1552106"/>
            <a:ext cx="920784" cy="2252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4119" y="4343400"/>
            <a:ext cx="576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European Commission, Joint Research Centre,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GreenComp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Euroopa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kestlikkusalaste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pädevuste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raamistik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Publications Office of the European Union, 2022, https://data.europa.eu/doi/10.2760/71066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349941"/>
            <a:ext cx="3114675" cy="2340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2195" y="1370019"/>
            <a:ext cx="350758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Kestliku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tuleviku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kujutlemine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tulevikupädevus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kohanemisvõime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uuriv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mõtlemine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endParaRPr lang="en-US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lnSpc>
                <a:spcPct val="150000"/>
              </a:lnSpc>
              <a:buFont typeface="Arial" pitchFamily="34" charset="0"/>
              <a:buChar char="•"/>
            </a:pP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2195" y="2857500"/>
            <a:ext cx="38671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Kestlikkuse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nimel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tegutsemine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poliitiline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ärksus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isiklik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algatus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ühistegevus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lvl="1" indent="-285750" fontAlgn="base">
              <a:buFont typeface="Arial" pitchFamily="34" charset="0"/>
              <a:buChar char="•"/>
            </a:pPr>
            <a:endParaRPr lang="en-US" dirty="0"/>
          </a:p>
          <a:p>
            <a:pPr marL="285750" lvl="1" indent="-285750" fontAlgn="base">
              <a:buFont typeface="Arial" pitchFamily="34" charset="0"/>
              <a:buChar char="•"/>
            </a:pP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2" y="3411026"/>
            <a:ext cx="907351" cy="11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07" y="2269732"/>
            <a:ext cx="1298805" cy="1680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4500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toetav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finantseerimine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6824" y="1098833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Peamiselt leevendusmeede haavatavatele, </a:t>
            </a:r>
            <a:endParaRPr lang="fi-FI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mis </a:t>
            </a:r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katab (osaliselt) reformi kulud 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4" y="936409"/>
            <a:ext cx="907351" cy="110859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044698" y="1833367"/>
            <a:ext cx="2879911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44698" y="2797674"/>
            <a:ext cx="2879911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4698" y="3768464"/>
            <a:ext cx="2879911" cy="84242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8957" y="1909649"/>
            <a:ext cx="344650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Toetussüsteemid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taasterahastu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Euroopa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Regionaalarengu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Fond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InvestEU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jne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7803" y="3967622"/>
            <a:ext cx="2975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Keskkonnahoidlikud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riigihanked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9906" y="2870830"/>
            <a:ext cx="2964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Eraturu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regulatsioon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(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näiteks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taksonoomiamäärus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endParaRPr lang="en-US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rohelised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võlakirjad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4" y="2586757"/>
            <a:ext cx="1680942" cy="19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2" y="2654839"/>
            <a:ext cx="3421001" cy="2201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9703" y="1125737"/>
            <a:ext cx="428621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Piirkonnad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kus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senine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majandusmudel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ei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saa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jätkuda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endParaRPr lang="en-US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saavad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üleminekuks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riigilt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toetust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49" y="284059"/>
            <a:ext cx="88323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Leevendusmeetmed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õiglane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üleminek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774672" y="1157859"/>
            <a:ext cx="4369328" cy="1360689"/>
            <a:chOff x="4774672" y="1157859"/>
            <a:chExt cx="4369328" cy="1360689"/>
          </a:xfrm>
        </p:grpSpPr>
        <p:sp>
          <p:nvSpPr>
            <p:cNvPr id="49" name="Rectangle 48"/>
            <p:cNvSpPr/>
            <p:nvPr/>
          </p:nvSpPr>
          <p:spPr>
            <a:xfrm>
              <a:off x="5086350" y="1157859"/>
              <a:ext cx="4057650" cy="1271016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39658" y="1272053"/>
              <a:ext cx="3770991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Õiglase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ülemineku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skeem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InvestEU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all.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Finantsinstrumendid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erasektori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jaoks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eelkõige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investeeringute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tegemiseks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jätkusuutlikku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taristusse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arendus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innovatsioonitegevusse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ning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digitaliseerimisse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.</a:t>
              </a:r>
            </a:p>
            <a:p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4414211" y="1703485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 </a:t>
              </a:r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sammas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64009" y="2466974"/>
            <a:ext cx="4379991" cy="1194520"/>
            <a:chOff x="4764009" y="2466974"/>
            <a:chExt cx="4379991" cy="1194520"/>
          </a:xfrm>
        </p:grpSpPr>
        <p:sp>
          <p:nvSpPr>
            <p:cNvPr id="48" name="Rectangle 47"/>
            <p:cNvSpPr/>
            <p:nvPr/>
          </p:nvSpPr>
          <p:spPr>
            <a:xfrm>
              <a:off x="5096328" y="2533937"/>
              <a:ext cx="4047672" cy="1032379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39658" y="2599665"/>
              <a:ext cx="370160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Õiglase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ülemineku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fond.</a:t>
              </a:r>
              <a:r>
                <a:rPr lang="en-US" sz="13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                                                                   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Fondi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mahuks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on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Eestis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~340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mln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€ +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tehniline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abi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.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Eesti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saab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teiste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Euroopa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riikidega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võrreldes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ühe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elaniku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kohta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kõige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rohkem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raha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.</a:t>
              </a:r>
            </a:p>
            <a:p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4341491" y="2889492"/>
              <a:ext cx="11528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II </a:t>
              </a:r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sammas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764917" y="3657887"/>
            <a:ext cx="4389061" cy="1134450"/>
            <a:chOff x="4764917" y="3657887"/>
            <a:chExt cx="4389061" cy="1134450"/>
          </a:xfrm>
        </p:grpSpPr>
        <p:sp>
          <p:nvSpPr>
            <p:cNvPr id="50" name="Rectangle 49"/>
            <p:cNvSpPr/>
            <p:nvPr/>
          </p:nvSpPr>
          <p:spPr>
            <a:xfrm>
              <a:off x="5096328" y="3676883"/>
              <a:ext cx="4057650" cy="1032730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39658" y="3755376"/>
              <a:ext cx="3770991" cy="854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Avaliku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sektori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laenu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300" b="1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toetusskeem</a:t>
              </a:r>
              <a:r>
                <a:rPr lang="en-US" sz="1300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.                         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Laen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võib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moodustada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kuni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50%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kogu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investeeringust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komponent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- 15%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laenust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4351581" y="4071223"/>
              <a:ext cx="1134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III </a:t>
              </a:r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sammas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54" y="2437740"/>
            <a:ext cx="1766047" cy="657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50" y="3180576"/>
            <a:ext cx="1764205" cy="10940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4" y="2021985"/>
            <a:ext cx="907351" cy="110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652">
            <a:off x="346977" y="1176907"/>
            <a:ext cx="1412726" cy="7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" y="1050565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62" y="185048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153" y="1092244"/>
            <a:ext cx="439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Eesmärgid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tulenevad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Euroopa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Liidu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Rohelisest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kokkuleppest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sz="1800" dirty="0">
              <a:solidFill>
                <a:schemeClr val="bg2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1" name="자유형: 도형 261">
            <a:extLst>
              <a:ext uri="{FF2B5EF4-FFF2-40B4-BE49-F238E27FC236}">
                <a16:creationId xmlns="" xmlns:a16="http://schemas.microsoft.com/office/drawing/2014/main" id="{F6711517-693B-48A2-82B4-D25F905D2196}"/>
              </a:ext>
            </a:extLst>
          </p:cNvPr>
          <p:cNvSpPr/>
          <p:nvPr/>
        </p:nvSpPr>
        <p:spPr>
          <a:xfrm>
            <a:off x="8487761" y="843610"/>
            <a:ext cx="86253" cy="57502"/>
          </a:xfrm>
          <a:custGeom>
            <a:avLst/>
            <a:gdLst>
              <a:gd name="connsiteX0" fmla="*/ 7537 w 57150"/>
              <a:gd name="connsiteY0" fmla="*/ 26968 h 38100"/>
              <a:gd name="connsiteX1" fmla="*/ 21158 w 57150"/>
              <a:gd name="connsiteY1" fmla="*/ 34874 h 38100"/>
              <a:gd name="connsiteX2" fmla="*/ 43447 w 57150"/>
              <a:gd name="connsiteY2" fmla="*/ 29064 h 38100"/>
              <a:gd name="connsiteX3" fmla="*/ 51352 w 57150"/>
              <a:gd name="connsiteY3" fmla="*/ 15443 h 38100"/>
              <a:gd name="connsiteX4" fmla="*/ 37732 w 57150"/>
              <a:gd name="connsiteY4" fmla="*/ 7537 h 38100"/>
              <a:gd name="connsiteX5" fmla="*/ 15443 w 57150"/>
              <a:gd name="connsiteY5" fmla="*/ 13348 h 38100"/>
              <a:gd name="connsiteX6" fmla="*/ 7537 w 57150"/>
              <a:gd name="connsiteY6" fmla="*/ 26968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7537" y="26968"/>
                </a:moveTo>
                <a:cubicBezTo>
                  <a:pt x="9157" y="32969"/>
                  <a:pt x="15252" y="36398"/>
                  <a:pt x="21158" y="34874"/>
                </a:cubicBezTo>
                <a:lnTo>
                  <a:pt x="43447" y="29064"/>
                </a:lnTo>
                <a:cubicBezTo>
                  <a:pt x="49352" y="27444"/>
                  <a:pt x="52876" y="21348"/>
                  <a:pt x="51352" y="15443"/>
                </a:cubicBezTo>
                <a:cubicBezTo>
                  <a:pt x="49733" y="9442"/>
                  <a:pt x="43637" y="5918"/>
                  <a:pt x="37732" y="7537"/>
                </a:cubicBezTo>
                <a:lnTo>
                  <a:pt x="15443" y="13348"/>
                </a:lnTo>
                <a:cubicBezTo>
                  <a:pt x="9442" y="14967"/>
                  <a:pt x="5918" y="21063"/>
                  <a:pt x="7537" y="26968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2" name="자유형: 도형 262">
            <a:extLst>
              <a:ext uri="{FF2B5EF4-FFF2-40B4-BE49-F238E27FC236}">
                <a16:creationId xmlns="" xmlns:a16="http://schemas.microsoft.com/office/drawing/2014/main" id="{898BDC20-492B-4E3A-A2E3-B598234D5EBF}"/>
              </a:ext>
            </a:extLst>
          </p:cNvPr>
          <p:cNvSpPr/>
          <p:nvPr/>
        </p:nvSpPr>
        <p:spPr>
          <a:xfrm>
            <a:off x="7999196" y="1041560"/>
            <a:ext cx="86253" cy="57502"/>
          </a:xfrm>
          <a:custGeom>
            <a:avLst/>
            <a:gdLst>
              <a:gd name="connsiteX0" fmla="*/ 37693 w 57150"/>
              <a:gd name="connsiteY0" fmla="*/ 7537 h 38100"/>
              <a:gd name="connsiteX1" fmla="*/ 15404 w 57150"/>
              <a:gd name="connsiteY1" fmla="*/ 13348 h 38100"/>
              <a:gd name="connsiteX2" fmla="*/ 7498 w 57150"/>
              <a:gd name="connsiteY2" fmla="*/ 26968 h 38100"/>
              <a:gd name="connsiteX3" fmla="*/ 21119 w 57150"/>
              <a:gd name="connsiteY3" fmla="*/ 34874 h 38100"/>
              <a:gd name="connsiteX4" fmla="*/ 43408 w 57150"/>
              <a:gd name="connsiteY4" fmla="*/ 29064 h 38100"/>
              <a:gd name="connsiteX5" fmla="*/ 51314 w 57150"/>
              <a:gd name="connsiteY5" fmla="*/ 15443 h 38100"/>
              <a:gd name="connsiteX6" fmla="*/ 37693 w 57150"/>
              <a:gd name="connsiteY6" fmla="*/ 7537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37693" y="7537"/>
                </a:moveTo>
                <a:lnTo>
                  <a:pt x="15404" y="13348"/>
                </a:lnTo>
                <a:cubicBezTo>
                  <a:pt x="9499" y="14967"/>
                  <a:pt x="5975" y="21063"/>
                  <a:pt x="7498" y="26968"/>
                </a:cubicBezTo>
                <a:cubicBezTo>
                  <a:pt x="9118" y="32969"/>
                  <a:pt x="15214" y="36398"/>
                  <a:pt x="21119" y="34874"/>
                </a:cubicBezTo>
                <a:lnTo>
                  <a:pt x="43408" y="29064"/>
                </a:lnTo>
                <a:cubicBezTo>
                  <a:pt x="49313" y="27445"/>
                  <a:pt x="52838" y="21348"/>
                  <a:pt x="51314" y="15443"/>
                </a:cubicBezTo>
                <a:cubicBezTo>
                  <a:pt x="49790" y="9442"/>
                  <a:pt x="43694" y="5918"/>
                  <a:pt x="37693" y="7537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3" name="자유형: 도형 263">
            <a:extLst>
              <a:ext uri="{FF2B5EF4-FFF2-40B4-BE49-F238E27FC236}">
                <a16:creationId xmlns="" xmlns:a16="http://schemas.microsoft.com/office/drawing/2014/main" id="{3D66434C-5669-4494-A6D8-30C311E3567D}"/>
              </a:ext>
            </a:extLst>
          </p:cNvPr>
          <p:cNvSpPr/>
          <p:nvPr/>
        </p:nvSpPr>
        <p:spPr>
          <a:xfrm>
            <a:off x="8487761" y="1041560"/>
            <a:ext cx="86253" cy="57502"/>
          </a:xfrm>
          <a:custGeom>
            <a:avLst/>
            <a:gdLst>
              <a:gd name="connsiteX0" fmla="*/ 15443 w 57150"/>
              <a:gd name="connsiteY0" fmla="*/ 29064 h 38100"/>
              <a:gd name="connsiteX1" fmla="*/ 37732 w 57150"/>
              <a:gd name="connsiteY1" fmla="*/ 34874 h 38100"/>
              <a:gd name="connsiteX2" fmla="*/ 51352 w 57150"/>
              <a:gd name="connsiteY2" fmla="*/ 26968 h 38100"/>
              <a:gd name="connsiteX3" fmla="*/ 43447 w 57150"/>
              <a:gd name="connsiteY3" fmla="*/ 13348 h 38100"/>
              <a:gd name="connsiteX4" fmla="*/ 21158 w 57150"/>
              <a:gd name="connsiteY4" fmla="*/ 7537 h 38100"/>
              <a:gd name="connsiteX5" fmla="*/ 7537 w 57150"/>
              <a:gd name="connsiteY5" fmla="*/ 15443 h 38100"/>
              <a:gd name="connsiteX6" fmla="*/ 15443 w 57150"/>
              <a:gd name="connsiteY6" fmla="*/ 29064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15443" y="29064"/>
                </a:moveTo>
                <a:lnTo>
                  <a:pt x="37732" y="34874"/>
                </a:lnTo>
                <a:cubicBezTo>
                  <a:pt x="43637" y="36493"/>
                  <a:pt x="49828" y="32969"/>
                  <a:pt x="51352" y="26968"/>
                </a:cubicBezTo>
                <a:cubicBezTo>
                  <a:pt x="52972" y="21063"/>
                  <a:pt x="49447" y="14872"/>
                  <a:pt x="43447" y="13348"/>
                </a:cubicBezTo>
                <a:lnTo>
                  <a:pt x="21158" y="7537"/>
                </a:lnTo>
                <a:cubicBezTo>
                  <a:pt x="15252" y="5918"/>
                  <a:pt x="9061" y="9442"/>
                  <a:pt x="7537" y="15443"/>
                </a:cubicBezTo>
                <a:cubicBezTo>
                  <a:pt x="5918" y="21348"/>
                  <a:pt x="9442" y="27445"/>
                  <a:pt x="15443" y="2906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4" name="자유형: 도형 264">
            <a:extLst>
              <a:ext uri="{FF2B5EF4-FFF2-40B4-BE49-F238E27FC236}">
                <a16:creationId xmlns="" xmlns:a16="http://schemas.microsoft.com/office/drawing/2014/main" id="{7982FF1F-0C5A-4262-AACE-9ECDF8503E60}"/>
              </a:ext>
            </a:extLst>
          </p:cNvPr>
          <p:cNvSpPr/>
          <p:nvPr/>
        </p:nvSpPr>
        <p:spPr>
          <a:xfrm>
            <a:off x="7999281" y="843610"/>
            <a:ext cx="86253" cy="57502"/>
          </a:xfrm>
          <a:custGeom>
            <a:avLst/>
            <a:gdLst>
              <a:gd name="connsiteX0" fmla="*/ 15443 w 57150"/>
              <a:gd name="connsiteY0" fmla="*/ 29064 h 38100"/>
              <a:gd name="connsiteX1" fmla="*/ 37731 w 57150"/>
              <a:gd name="connsiteY1" fmla="*/ 34874 h 38100"/>
              <a:gd name="connsiteX2" fmla="*/ 51352 w 57150"/>
              <a:gd name="connsiteY2" fmla="*/ 26968 h 38100"/>
              <a:gd name="connsiteX3" fmla="*/ 43447 w 57150"/>
              <a:gd name="connsiteY3" fmla="*/ 13348 h 38100"/>
              <a:gd name="connsiteX4" fmla="*/ 21158 w 57150"/>
              <a:gd name="connsiteY4" fmla="*/ 7537 h 38100"/>
              <a:gd name="connsiteX5" fmla="*/ 7537 w 57150"/>
              <a:gd name="connsiteY5" fmla="*/ 15443 h 38100"/>
              <a:gd name="connsiteX6" fmla="*/ 15443 w 57150"/>
              <a:gd name="connsiteY6" fmla="*/ 29064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15443" y="29064"/>
                </a:moveTo>
                <a:lnTo>
                  <a:pt x="37731" y="34874"/>
                </a:lnTo>
                <a:cubicBezTo>
                  <a:pt x="43637" y="36493"/>
                  <a:pt x="49828" y="32969"/>
                  <a:pt x="51352" y="26968"/>
                </a:cubicBezTo>
                <a:cubicBezTo>
                  <a:pt x="52972" y="21063"/>
                  <a:pt x="49447" y="14871"/>
                  <a:pt x="43447" y="13348"/>
                </a:cubicBezTo>
                <a:lnTo>
                  <a:pt x="21158" y="7537"/>
                </a:lnTo>
                <a:cubicBezTo>
                  <a:pt x="15252" y="5918"/>
                  <a:pt x="9061" y="9442"/>
                  <a:pt x="7537" y="15443"/>
                </a:cubicBezTo>
                <a:cubicBezTo>
                  <a:pt x="5918" y="21348"/>
                  <a:pt x="9442" y="27540"/>
                  <a:pt x="15443" y="2906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5" name="자유형: 도형 265">
            <a:extLst>
              <a:ext uri="{FF2B5EF4-FFF2-40B4-BE49-F238E27FC236}">
                <a16:creationId xmlns="" xmlns:a16="http://schemas.microsoft.com/office/drawing/2014/main" id="{5D281C6F-1717-4AA0-9D04-CCB99F3BD665}"/>
              </a:ext>
            </a:extLst>
          </p:cNvPr>
          <p:cNvSpPr/>
          <p:nvPr/>
        </p:nvSpPr>
        <p:spPr>
          <a:xfrm>
            <a:off x="8495863" y="946988"/>
            <a:ext cx="86253" cy="43126"/>
          </a:xfrm>
          <a:custGeom>
            <a:avLst/>
            <a:gdLst>
              <a:gd name="connsiteX0" fmla="*/ 41317 w 57150"/>
              <a:gd name="connsiteY0" fmla="*/ 7144 h 28575"/>
              <a:gd name="connsiteX1" fmla="*/ 18552 w 57150"/>
              <a:gd name="connsiteY1" fmla="*/ 7144 h 28575"/>
              <a:gd name="connsiteX2" fmla="*/ 7218 w 57150"/>
              <a:gd name="connsiteY2" fmla="*/ 17050 h 28575"/>
              <a:gd name="connsiteX3" fmla="*/ 18266 w 57150"/>
              <a:gd name="connsiteY3" fmla="*/ 29432 h 28575"/>
              <a:gd name="connsiteX4" fmla="*/ 41031 w 57150"/>
              <a:gd name="connsiteY4" fmla="*/ 29432 h 28575"/>
              <a:gd name="connsiteX5" fmla="*/ 52366 w 57150"/>
              <a:gd name="connsiteY5" fmla="*/ 19526 h 28575"/>
              <a:gd name="connsiteX6" fmla="*/ 41317 w 57150"/>
              <a:gd name="connsiteY6" fmla="*/ 7144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28575">
                <a:moveTo>
                  <a:pt x="41317" y="7144"/>
                </a:moveTo>
                <a:lnTo>
                  <a:pt x="18552" y="7144"/>
                </a:lnTo>
                <a:cubicBezTo>
                  <a:pt x="12837" y="7144"/>
                  <a:pt x="7789" y="11335"/>
                  <a:pt x="7218" y="17050"/>
                </a:cubicBezTo>
                <a:cubicBezTo>
                  <a:pt x="6455" y="23813"/>
                  <a:pt x="11694" y="29432"/>
                  <a:pt x="18266" y="29432"/>
                </a:cubicBezTo>
                <a:lnTo>
                  <a:pt x="41031" y="29432"/>
                </a:lnTo>
                <a:cubicBezTo>
                  <a:pt x="46747" y="29432"/>
                  <a:pt x="51795" y="25241"/>
                  <a:pt x="52366" y="19526"/>
                </a:cubicBezTo>
                <a:cubicBezTo>
                  <a:pt x="53128" y="12763"/>
                  <a:pt x="47890" y="7144"/>
                  <a:pt x="41317" y="714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6" name="자유형: 도형 266">
            <a:extLst>
              <a:ext uri="{FF2B5EF4-FFF2-40B4-BE49-F238E27FC236}">
                <a16:creationId xmlns="" xmlns:a16="http://schemas.microsoft.com/office/drawing/2014/main" id="{075A9052-D5DA-44A0-8E91-B8E6228474DA}"/>
              </a:ext>
            </a:extLst>
          </p:cNvPr>
          <p:cNvSpPr/>
          <p:nvPr/>
        </p:nvSpPr>
        <p:spPr>
          <a:xfrm>
            <a:off x="7990132" y="946988"/>
            <a:ext cx="86253" cy="43126"/>
          </a:xfrm>
          <a:custGeom>
            <a:avLst/>
            <a:gdLst>
              <a:gd name="connsiteX0" fmla="*/ 18266 w 57150"/>
              <a:gd name="connsiteY0" fmla="*/ 29432 h 28575"/>
              <a:gd name="connsiteX1" fmla="*/ 41031 w 57150"/>
              <a:gd name="connsiteY1" fmla="*/ 29432 h 28575"/>
              <a:gd name="connsiteX2" fmla="*/ 52366 w 57150"/>
              <a:gd name="connsiteY2" fmla="*/ 19526 h 28575"/>
              <a:gd name="connsiteX3" fmla="*/ 41317 w 57150"/>
              <a:gd name="connsiteY3" fmla="*/ 7144 h 28575"/>
              <a:gd name="connsiteX4" fmla="*/ 18552 w 57150"/>
              <a:gd name="connsiteY4" fmla="*/ 7144 h 28575"/>
              <a:gd name="connsiteX5" fmla="*/ 7218 w 57150"/>
              <a:gd name="connsiteY5" fmla="*/ 17050 h 28575"/>
              <a:gd name="connsiteX6" fmla="*/ 18266 w 57150"/>
              <a:gd name="connsiteY6" fmla="*/ 29432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28575">
                <a:moveTo>
                  <a:pt x="18266" y="29432"/>
                </a:moveTo>
                <a:lnTo>
                  <a:pt x="41031" y="29432"/>
                </a:lnTo>
                <a:cubicBezTo>
                  <a:pt x="46746" y="29432"/>
                  <a:pt x="51795" y="25241"/>
                  <a:pt x="52366" y="19526"/>
                </a:cubicBezTo>
                <a:cubicBezTo>
                  <a:pt x="53128" y="12763"/>
                  <a:pt x="47889" y="7144"/>
                  <a:pt x="41317" y="7144"/>
                </a:cubicBezTo>
                <a:lnTo>
                  <a:pt x="18552" y="7144"/>
                </a:lnTo>
                <a:cubicBezTo>
                  <a:pt x="12837" y="7144"/>
                  <a:pt x="7789" y="11335"/>
                  <a:pt x="7218" y="17050"/>
                </a:cubicBezTo>
                <a:cubicBezTo>
                  <a:pt x="6455" y="23717"/>
                  <a:pt x="11694" y="29432"/>
                  <a:pt x="18266" y="29432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6" name="자유형: 도형 173">
            <a:extLst>
              <a:ext uri="{FF2B5EF4-FFF2-40B4-BE49-F238E27FC236}">
                <a16:creationId xmlns="" xmlns:a16="http://schemas.microsoft.com/office/drawing/2014/main" id="{D6260AAB-7F31-4E7C-83DA-E906F633AA0A}"/>
              </a:ext>
            </a:extLst>
          </p:cNvPr>
          <p:cNvSpPr/>
          <p:nvPr/>
        </p:nvSpPr>
        <p:spPr>
          <a:xfrm>
            <a:off x="4759112" y="2497204"/>
            <a:ext cx="596788" cy="480342"/>
          </a:xfrm>
          <a:custGeom>
            <a:avLst/>
            <a:gdLst>
              <a:gd name="connsiteX0" fmla="*/ 384512 w 390525"/>
              <a:gd name="connsiteY0" fmla="*/ 120468 h 314325"/>
              <a:gd name="connsiteX1" fmla="*/ 319361 w 390525"/>
              <a:gd name="connsiteY1" fmla="*/ 12645 h 314325"/>
              <a:gd name="connsiteX2" fmla="*/ 305360 w 390525"/>
              <a:gd name="connsiteY2" fmla="*/ 8264 h 314325"/>
              <a:gd name="connsiteX3" fmla="*/ 265545 w 390525"/>
              <a:gd name="connsiteY3" fmla="*/ 25790 h 314325"/>
              <a:gd name="connsiteX4" fmla="*/ 204109 w 390525"/>
              <a:gd name="connsiteY4" fmla="*/ 7597 h 314325"/>
              <a:gd name="connsiteX5" fmla="*/ 195536 w 390525"/>
              <a:gd name="connsiteY5" fmla="*/ 8550 h 314325"/>
              <a:gd name="connsiteX6" fmla="*/ 124766 w 390525"/>
              <a:gd name="connsiteY6" fmla="*/ 47697 h 314325"/>
              <a:gd name="connsiteX7" fmla="*/ 83999 w 390525"/>
              <a:gd name="connsiteY7" fmla="*/ 21599 h 314325"/>
              <a:gd name="connsiteX8" fmla="*/ 75521 w 390525"/>
              <a:gd name="connsiteY8" fmla="*/ 20170 h 314325"/>
              <a:gd name="connsiteX9" fmla="*/ 68568 w 390525"/>
              <a:gd name="connsiteY9" fmla="*/ 25218 h 314325"/>
              <a:gd name="connsiteX10" fmla="*/ 8751 w 390525"/>
              <a:gd name="connsiteY10" fmla="*/ 124183 h 314325"/>
              <a:gd name="connsiteX11" fmla="*/ 12276 w 390525"/>
              <a:gd name="connsiteY11" fmla="*/ 139328 h 314325"/>
              <a:gd name="connsiteX12" fmla="*/ 37421 w 390525"/>
              <a:gd name="connsiteY12" fmla="*/ 155425 h 314325"/>
              <a:gd name="connsiteX13" fmla="*/ 32373 w 390525"/>
              <a:gd name="connsiteY13" fmla="*/ 162188 h 314325"/>
              <a:gd name="connsiteX14" fmla="*/ 38565 w 390525"/>
              <a:gd name="connsiteY14" fmla="*/ 205717 h 314325"/>
              <a:gd name="connsiteX15" fmla="*/ 57138 w 390525"/>
              <a:gd name="connsiteY15" fmla="*/ 211908 h 314325"/>
              <a:gd name="connsiteX16" fmla="*/ 58948 w 390525"/>
              <a:gd name="connsiteY16" fmla="*/ 211813 h 314325"/>
              <a:gd name="connsiteX17" fmla="*/ 70568 w 390525"/>
              <a:gd name="connsiteY17" fmla="*/ 229625 h 314325"/>
              <a:gd name="connsiteX18" fmla="*/ 89142 w 390525"/>
              <a:gd name="connsiteY18" fmla="*/ 235816 h 314325"/>
              <a:gd name="connsiteX19" fmla="*/ 90857 w 390525"/>
              <a:gd name="connsiteY19" fmla="*/ 235721 h 314325"/>
              <a:gd name="connsiteX20" fmla="*/ 102477 w 390525"/>
              <a:gd name="connsiteY20" fmla="*/ 253533 h 314325"/>
              <a:gd name="connsiteX21" fmla="*/ 121051 w 390525"/>
              <a:gd name="connsiteY21" fmla="*/ 259724 h 314325"/>
              <a:gd name="connsiteX22" fmla="*/ 122861 w 390525"/>
              <a:gd name="connsiteY22" fmla="*/ 259628 h 314325"/>
              <a:gd name="connsiteX23" fmla="*/ 134481 w 390525"/>
              <a:gd name="connsiteY23" fmla="*/ 277440 h 314325"/>
              <a:gd name="connsiteX24" fmla="*/ 153055 w 390525"/>
              <a:gd name="connsiteY24" fmla="*/ 283632 h 314325"/>
              <a:gd name="connsiteX25" fmla="*/ 178010 w 390525"/>
              <a:gd name="connsiteY25" fmla="*/ 271154 h 314325"/>
              <a:gd name="connsiteX26" fmla="*/ 179058 w 390525"/>
              <a:gd name="connsiteY26" fmla="*/ 269820 h 314325"/>
              <a:gd name="connsiteX27" fmla="*/ 223445 w 390525"/>
              <a:gd name="connsiteY27" fmla="*/ 301443 h 314325"/>
              <a:gd name="connsiteX28" fmla="*/ 242304 w 390525"/>
              <a:gd name="connsiteY28" fmla="*/ 307444 h 314325"/>
              <a:gd name="connsiteX29" fmla="*/ 268784 w 390525"/>
              <a:gd name="connsiteY29" fmla="*/ 293919 h 314325"/>
              <a:gd name="connsiteX30" fmla="*/ 274213 w 390525"/>
              <a:gd name="connsiteY30" fmla="*/ 281536 h 314325"/>
              <a:gd name="connsiteX31" fmla="*/ 306884 w 390525"/>
              <a:gd name="connsiteY31" fmla="*/ 268582 h 314325"/>
              <a:gd name="connsiteX32" fmla="*/ 312980 w 390525"/>
              <a:gd name="connsiteY32" fmla="*/ 249818 h 314325"/>
              <a:gd name="connsiteX33" fmla="*/ 335554 w 390525"/>
              <a:gd name="connsiteY33" fmla="*/ 236578 h 314325"/>
              <a:gd name="connsiteX34" fmla="*/ 341460 w 390525"/>
              <a:gd name="connsiteY34" fmla="*/ 221243 h 314325"/>
              <a:gd name="connsiteX35" fmla="*/ 368796 w 390525"/>
              <a:gd name="connsiteY35" fmla="*/ 207717 h 314325"/>
              <a:gd name="connsiteX36" fmla="*/ 374416 w 390525"/>
              <a:gd name="connsiteY36" fmla="*/ 183524 h 314325"/>
              <a:gd name="connsiteX37" fmla="*/ 361176 w 390525"/>
              <a:gd name="connsiteY37" fmla="*/ 162378 h 314325"/>
              <a:gd name="connsiteX38" fmla="*/ 350413 w 390525"/>
              <a:gd name="connsiteY38" fmla="*/ 154758 h 314325"/>
              <a:gd name="connsiteX39" fmla="*/ 380893 w 390525"/>
              <a:gd name="connsiteY39" fmla="*/ 135518 h 314325"/>
              <a:gd name="connsiteX40" fmla="*/ 384512 w 390525"/>
              <a:gd name="connsiteY40" fmla="*/ 120468 h 314325"/>
              <a:gd name="connsiteX41" fmla="*/ 64377 w 390525"/>
              <a:gd name="connsiteY41" fmla="*/ 186000 h 314325"/>
              <a:gd name="connsiteX42" fmla="*/ 58567 w 390525"/>
              <a:gd name="connsiteY42" fmla="*/ 189429 h 314325"/>
              <a:gd name="connsiteX43" fmla="*/ 51995 w 390525"/>
              <a:gd name="connsiteY43" fmla="*/ 187715 h 314325"/>
              <a:gd name="connsiteX44" fmla="*/ 50185 w 390525"/>
              <a:gd name="connsiteY44" fmla="*/ 175237 h 314325"/>
              <a:gd name="connsiteX45" fmla="*/ 64758 w 390525"/>
              <a:gd name="connsiteY45" fmla="*/ 155806 h 314325"/>
              <a:gd name="connsiteX46" fmla="*/ 77236 w 390525"/>
              <a:gd name="connsiteY46" fmla="*/ 153996 h 314325"/>
              <a:gd name="connsiteX47" fmla="*/ 79046 w 390525"/>
              <a:gd name="connsiteY47" fmla="*/ 166474 h 314325"/>
              <a:gd name="connsiteX48" fmla="*/ 64377 w 390525"/>
              <a:gd name="connsiteY48" fmla="*/ 186000 h 314325"/>
              <a:gd name="connsiteX49" fmla="*/ 96381 w 390525"/>
              <a:gd name="connsiteY49" fmla="*/ 210003 h 314325"/>
              <a:gd name="connsiteX50" fmla="*/ 83903 w 390525"/>
              <a:gd name="connsiteY50" fmla="*/ 211813 h 314325"/>
              <a:gd name="connsiteX51" fmla="*/ 82094 w 390525"/>
              <a:gd name="connsiteY51" fmla="*/ 199335 h 314325"/>
              <a:gd name="connsiteX52" fmla="*/ 96667 w 390525"/>
              <a:gd name="connsiteY52" fmla="*/ 179904 h 314325"/>
              <a:gd name="connsiteX53" fmla="*/ 96667 w 390525"/>
              <a:gd name="connsiteY53" fmla="*/ 179904 h 314325"/>
              <a:gd name="connsiteX54" fmla="*/ 106954 w 390525"/>
              <a:gd name="connsiteY54" fmla="*/ 166284 h 314325"/>
              <a:gd name="connsiteX55" fmla="*/ 112764 w 390525"/>
              <a:gd name="connsiteY55" fmla="*/ 162855 h 314325"/>
              <a:gd name="connsiteX56" fmla="*/ 119336 w 390525"/>
              <a:gd name="connsiteY56" fmla="*/ 164569 h 314325"/>
              <a:gd name="connsiteX57" fmla="*/ 121146 w 390525"/>
              <a:gd name="connsiteY57" fmla="*/ 177047 h 314325"/>
              <a:gd name="connsiteX58" fmla="*/ 96381 w 390525"/>
              <a:gd name="connsiteY58" fmla="*/ 210003 h 314325"/>
              <a:gd name="connsiteX59" fmla="*/ 128385 w 390525"/>
              <a:gd name="connsiteY59" fmla="*/ 234006 h 314325"/>
              <a:gd name="connsiteX60" fmla="*/ 122575 w 390525"/>
              <a:gd name="connsiteY60" fmla="*/ 237435 h 314325"/>
              <a:gd name="connsiteX61" fmla="*/ 116003 w 390525"/>
              <a:gd name="connsiteY61" fmla="*/ 235721 h 314325"/>
              <a:gd name="connsiteX62" fmla="*/ 112574 w 390525"/>
              <a:gd name="connsiteY62" fmla="*/ 229911 h 314325"/>
              <a:gd name="connsiteX63" fmla="*/ 114288 w 390525"/>
              <a:gd name="connsiteY63" fmla="*/ 223338 h 314325"/>
              <a:gd name="connsiteX64" fmla="*/ 139053 w 390525"/>
              <a:gd name="connsiteY64" fmla="*/ 190286 h 314325"/>
              <a:gd name="connsiteX65" fmla="*/ 139053 w 390525"/>
              <a:gd name="connsiteY65" fmla="*/ 190286 h 314325"/>
              <a:gd name="connsiteX66" fmla="*/ 143530 w 390525"/>
              <a:gd name="connsiteY66" fmla="*/ 184286 h 314325"/>
              <a:gd name="connsiteX67" fmla="*/ 149340 w 390525"/>
              <a:gd name="connsiteY67" fmla="*/ 180857 h 314325"/>
              <a:gd name="connsiteX68" fmla="*/ 150578 w 390525"/>
              <a:gd name="connsiteY68" fmla="*/ 180761 h 314325"/>
              <a:gd name="connsiteX69" fmla="*/ 155912 w 390525"/>
              <a:gd name="connsiteY69" fmla="*/ 182571 h 314325"/>
              <a:gd name="connsiteX70" fmla="*/ 159342 w 390525"/>
              <a:gd name="connsiteY70" fmla="*/ 188382 h 314325"/>
              <a:gd name="connsiteX71" fmla="*/ 157627 w 390525"/>
              <a:gd name="connsiteY71" fmla="*/ 194954 h 314325"/>
              <a:gd name="connsiteX72" fmla="*/ 128385 w 390525"/>
              <a:gd name="connsiteY72" fmla="*/ 234006 h 314325"/>
              <a:gd name="connsiteX73" fmla="*/ 174867 w 390525"/>
              <a:gd name="connsiteY73" fmla="*/ 238483 h 314325"/>
              <a:gd name="connsiteX74" fmla="*/ 160294 w 390525"/>
              <a:gd name="connsiteY74" fmla="*/ 257914 h 314325"/>
              <a:gd name="connsiteX75" fmla="*/ 147816 w 390525"/>
              <a:gd name="connsiteY75" fmla="*/ 259724 h 314325"/>
              <a:gd name="connsiteX76" fmla="*/ 146007 w 390525"/>
              <a:gd name="connsiteY76" fmla="*/ 247246 h 314325"/>
              <a:gd name="connsiteX77" fmla="*/ 160580 w 390525"/>
              <a:gd name="connsiteY77" fmla="*/ 227815 h 314325"/>
              <a:gd name="connsiteX78" fmla="*/ 166390 w 390525"/>
              <a:gd name="connsiteY78" fmla="*/ 224386 h 314325"/>
              <a:gd name="connsiteX79" fmla="*/ 172962 w 390525"/>
              <a:gd name="connsiteY79" fmla="*/ 226101 h 314325"/>
              <a:gd name="connsiteX80" fmla="*/ 174867 w 390525"/>
              <a:gd name="connsiteY80" fmla="*/ 238483 h 314325"/>
              <a:gd name="connsiteX81" fmla="*/ 352509 w 390525"/>
              <a:gd name="connsiteY81" fmla="*/ 187143 h 314325"/>
              <a:gd name="connsiteX82" fmla="*/ 350699 w 390525"/>
              <a:gd name="connsiteY82" fmla="*/ 194763 h 314325"/>
              <a:gd name="connsiteX83" fmla="*/ 336221 w 390525"/>
              <a:gd name="connsiteY83" fmla="*/ 197144 h 314325"/>
              <a:gd name="connsiteX84" fmla="*/ 328220 w 390525"/>
              <a:gd name="connsiteY84" fmla="*/ 191430 h 314325"/>
              <a:gd name="connsiteX85" fmla="*/ 328220 w 390525"/>
              <a:gd name="connsiteY85" fmla="*/ 191430 h 314325"/>
              <a:gd name="connsiteX86" fmla="*/ 328220 w 390525"/>
              <a:gd name="connsiteY86" fmla="*/ 191430 h 314325"/>
              <a:gd name="connsiteX87" fmla="*/ 283357 w 390525"/>
              <a:gd name="connsiteY87" fmla="*/ 159616 h 314325"/>
              <a:gd name="connsiteX88" fmla="*/ 267831 w 390525"/>
              <a:gd name="connsiteY88" fmla="*/ 162188 h 314325"/>
              <a:gd name="connsiteX89" fmla="*/ 270403 w 390525"/>
              <a:gd name="connsiteY89" fmla="*/ 177714 h 314325"/>
              <a:gd name="connsiteX90" fmla="*/ 315170 w 390525"/>
              <a:gd name="connsiteY90" fmla="*/ 209527 h 314325"/>
              <a:gd name="connsiteX91" fmla="*/ 317457 w 390525"/>
              <a:gd name="connsiteY91" fmla="*/ 223719 h 314325"/>
              <a:gd name="connsiteX92" fmla="*/ 302978 w 390525"/>
              <a:gd name="connsiteY92" fmla="*/ 226101 h 314325"/>
              <a:gd name="connsiteX93" fmla="*/ 299454 w 390525"/>
              <a:gd name="connsiteY93" fmla="*/ 223624 h 314325"/>
              <a:gd name="connsiteX94" fmla="*/ 299454 w 390525"/>
              <a:gd name="connsiteY94" fmla="*/ 223624 h 314325"/>
              <a:gd name="connsiteX95" fmla="*/ 299454 w 390525"/>
              <a:gd name="connsiteY95" fmla="*/ 223624 h 314325"/>
              <a:gd name="connsiteX96" fmla="*/ 265069 w 390525"/>
              <a:gd name="connsiteY96" fmla="*/ 199145 h 314325"/>
              <a:gd name="connsiteX97" fmla="*/ 250115 w 390525"/>
              <a:gd name="connsiteY97" fmla="*/ 200574 h 314325"/>
              <a:gd name="connsiteX98" fmla="*/ 251925 w 390525"/>
              <a:gd name="connsiteY98" fmla="*/ 217052 h 314325"/>
              <a:gd name="connsiteX99" fmla="*/ 286405 w 390525"/>
              <a:gd name="connsiteY99" fmla="*/ 241626 h 314325"/>
              <a:gd name="connsiteX100" fmla="*/ 288691 w 390525"/>
              <a:gd name="connsiteY100" fmla="*/ 255819 h 314325"/>
              <a:gd name="connsiteX101" fmla="*/ 274213 w 390525"/>
              <a:gd name="connsiteY101" fmla="*/ 258200 h 314325"/>
              <a:gd name="connsiteX102" fmla="*/ 261926 w 390525"/>
              <a:gd name="connsiteY102" fmla="*/ 249437 h 314325"/>
              <a:gd name="connsiteX103" fmla="*/ 261926 w 390525"/>
              <a:gd name="connsiteY103" fmla="*/ 249437 h 314325"/>
              <a:gd name="connsiteX104" fmla="*/ 243257 w 390525"/>
              <a:gd name="connsiteY104" fmla="*/ 236197 h 314325"/>
              <a:gd name="connsiteX105" fmla="*/ 227064 w 390525"/>
              <a:gd name="connsiteY105" fmla="*/ 239912 h 314325"/>
              <a:gd name="connsiteX106" fmla="*/ 230589 w 390525"/>
              <a:gd name="connsiteY106" fmla="*/ 254485 h 314325"/>
              <a:gd name="connsiteX107" fmla="*/ 248686 w 390525"/>
              <a:gd name="connsiteY107" fmla="*/ 267344 h 314325"/>
              <a:gd name="connsiteX108" fmla="*/ 250591 w 390525"/>
              <a:gd name="connsiteY108" fmla="*/ 281155 h 314325"/>
              <a:gd name="connsiteX109" fmla="*/ 236113 w 390525"/>
              <a:gd name="connsiteY109" fmla="*/ 283536 h 314325"/>
              <a:gd name="connsiteX110" fmla="*/ 192203 w 390525"/>
              <a:gd name="connsiteY110" fmla="*/ 252294 h 314325"/>
              <a:gd name="connsiteX111" fmla="*/ 192298 w 390525"/>
              <a:gd name="connsiteY111" fmla="*/ 252199 h 314325"/>
              <a:gd name="connsiteX112" fmla="*/ 191060 w 390525"/>
              <a:gd name="connsiteY112" fmla="*/ 212861 h 314325"/>
              <a:gd name="connsiteX113" fmla="*/ 177915 w 390525"/>
              <a:gd name="connsiteY113" fmla="*/ 204003 h 314325"/>
              <a:gd name="connsiteX114" fmla="*/ 180868 w 390525"/>
              <a:gd name="connsiteY114" fmla="*/ 183905 h 314325"/>
              <a:gd name="connsiteX115" fmla="*/ 169914 w 390525"/>
              <a:gd name="connsiteY115" fmla="*/ 165522 h 314325"/>
              <a:gd name="connsiteX116" fmla="*/ 145911 w 390525"/>
              <a:gd name="connsiteY116" fmla="*/ 158854 h 314325"/>
              <a:gd name="connsiteX117" fmla="*/ 142387 w 390525"/>
              <a:gd name="connsiteY117" fmla="*/ 159521 h 314325"/>
              <a:gd name="connsiteX118" fmla="*/ 132386 w 390525"/>
              <a:gd name="connsiteY118" fmla="*/ 146757 h 314325"/>
              <a:gd name="connsiteX119" fmla="*/ 109335 w 390525"/>
              <a:gd name="connsiteY119" fmla="*/ 140852 h 314325"/>
              <a:gd name="connsiteX120" fmla="*/ 97905 w 390525"/>
              <a:gd name="connsiteY120" fmla="*/ 144852 h 314325"/>
              <a:gd name="connsiteX121" fmla="*/ 90190 w 390525"/>
              <a:gd name="connsiteY121" fmla="*/ 136470 h 314325"/>
              <a:gd name="connsiteX122" fmla="*/ 51137 w 390525"/>
              <a:gd name="connsiteY122" fmla="*/ 137899 h 314325"/>
              <a:gd name="connsiteX123" fmla="*/ 33135 w 390525"/>
              <a:gd name="connsiteY123" fmla="*/ 126374 h 314325"/>
              <a:gd name="connsiteX124" fmla="*/ 81522 w 390525"/>
              <a:gd name="connsiteY124" fmla="*/ 46364 h 314325"/>
              <a:gd name="connsiteX125" fmla="*/ 102573 w 390525"/>
              <a:gd name="connsiteY125" fmla="*/ 59794 h 314325"/>
              <a:gd name="connsiteX126" fmla="*/ 88666 w 390525"/>
              <a:gd name="connsiteY126" fmla="*/ 67509 h 314325"/>
              <a:gd name="connsiteX127" fmla="*/ 82951 w 390525"/>
              <a:gd name="connsiteY127" fmla="*/ 76463 h 314325"/>
              <a:gd name="connsiteX128" fmla="*/ 87618 w 390525"/>
              <a:gd name="connsiteY128" fmla="*/ 99323 h 314325"/>
              <a:gd name="connsiteX129" fmla="*/ 147435 w 390525"/>
              <a:gd name="connsiteY129" fmla="*/ 119040 h 314325"/>
              <a:gd name="connsiteX130" fmla="*/ 198966 w 390525"/>
              <a:gd name="connsiteY130" fmla="*/ 93322 h 314325"/>
              <a:gd name="connsiteX131" fmla="*/ 225064 w 390525"/>
              <a:gd name="connsiteY131" fmla="*/ 93703 h 314325"/>
              <a:gd name="connsiteX132" fmla="*/ 323934 w 390525"/>
              <a:gd name="connsiteY132" fmla="*/ 163331 h 314325"/>
              <a:gd name="connsiteX133" fmla="*/ 323934 w 390525"/>
              <a:gd name="connsiteY133" fmla="*/ 163331 h 314325"/>
              <a:gd name="connsiteX134" fmla="*/ 348127 w 390525"/>
              <a:gd name="connsiteY134" fmla="*/ 180571 h 314325"/>
              <a:gd name="connsiteX135" fmla="*/ 352509 w 390525"/>
              <a:gd name="connsiteY135" fmla="*/ 187143 h 314325"/>
              <a:gd name="connsiteX136" fmla="*/ 330887 w 390525"/>
              <a:gd name="connsiteY136" fmla="*/ 140947 h 314325"/>
              <a:gd name="connsiteX137" fmla="*/ 235256 w 390525"/>
              <a:gd name="connsiteY137" fmla="*/ 73605 h 314325"/>
              <a:gd name="connsiteX138" fmla="*/ 229065 w 390525"/>
              <a:gd name="connsiteY138" fmla="*/ 71700 h 314325"/>
              <a:gd name="connsiteX139" fmla="*/ 196775 w 390525"/>
              <a:gd name="connsiteY139" fmla="*/ 70938 h 314325"/>
              <a:gd name="connsiteX140" fmla="*/ 196584 w 390525"/>
              <a:gd name="connsiteY140" fmla="*/ 70938 h 314325"/>
              <a:gd name="connsiteX141" fmla="*/ 191631 w 390525"/>
              <a:gd name="connsiteY141" fmla="*/ 72177 h 314325"/>
              <a:gd name="connsiteX142" fmla="*/ 137720 w 390525"/>
              <a:gd name="connsiteY142" fmla="*/ 99132 h 314325"/>
              <a:gd name="connsiteX143" fmla="*/ 107621 w 390525"/>
              <a:gd name="connsiteY143" fmla="*/ 89226 h 314325"/>
              <a:gd name="connsiteX144" fmla="*/ 105620 w 390525"/>
              <a:gd name="connsiteY144" fmla="*/ 83416 h 314325"/>
              <a:gd name="connsiteX145" fmla="*/ 202204 w 390525"/>
              <a:gd name="connsiteY145" fmla="*/ 29981 h 314325"/>
              <a:gd name="connsiteX146" fmla="*/ 263069 w 390525"/>
              <a:gd name="connsiteY146" fmla="*/ 47983 h 314325"/>
              <a:gd name="connsiteX147" fmla="*/ 270689 w 390525"/>
              <a:gd name="connsiteY147" fmla="*/ 47507 h 314325"/>
              <a:gd name="connsiteX148" fmla="*/ 305360 w 390525"/>
              <a:gd name="connsiteY148" fmla="*/ 32267 h 314325"/>
              <a:gd name="connsiteX149" fmla="*/ 359843 w 390525"/>
              <a:gd name="connsiteY149" fmla="*/ 122469 h 314325"/>
              <a:gd name="connsiteX150" fmla="*/ 330887 w 390525"/>
              <a:gd name="connsiteY150" fmla="*/ 14094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90525" h="314325">
                <a:moveTo>
                  <a:pt x="384512" y="120468"/>
                </a:moveTo>
                <a:lnTo>
                  <a:pt x="319361" y="12645"/>
                </a:lnTo>
                <a:cubicBezTo>
                  <a:pt x="316504" y="7883"/>
                  <a:pt x="310503" y="5978"/>
                  <a:pt x="305360" y="8264"/>
                </a:cubicBezTo>
                <a:lnTo>
                  <a:pt x="265545" y="25790"/>
                </a:lnTo>
                <a:lnTo>
                  <a:pt x="204109" y="7597"/>
                </a:lnTo>
                <a:cubicBezTo>
                  <a:pt x="201252" y="6740"/>
                  <a:pt x="198203" y="7121"/>
                  <a:pt x="195536" y="8550"/>
                </a:cubicBezTo>
                <a:lnTo>
                  <a:pt x="124766" y="47697"/>
                </a:lnTo>
                <a:lnTo>
                  <a:pt x="83999" y="21599"/>
                </a:lnTo>
                <a:cubicBezTo>
                  <a:pt x="81522" y="19980"/>
                  <a:pt x="78379" y="19503"/>
                  <a:pt x="75521" y="20170"/>
                </a:cubicBezTo>
                <a:cubicBezTo>
                  <a:pt x="72569" y="20837"/>
                  <a:pt x="70092" y="22647"/>
                  <a:pt x="68568" y="25218"/>
                </a:cubicBezTo>
                <a:lnTo>
                  <a:pt x="8751" y="124183"/>
                </a:lnTo>
                <a:cubicBezTo>
                  <a:pt x="5608" y="129327"/>
                  <a:pt x="7227" y="136089"/>
                  <a:pt x="12276" y="139328"/>
                </a:cubicBezTo>
                <a:lnTo>
                  <a:pt x="37421" y="155425"/>
                </a:lnTo>
                <a:lnTo>
                  <a:pt x="32373" y="162188"/>
                </a:lnTo>
                <a:cubicBezTo>
                  <a:pt x="22086" y="175904"/>
                  <a:pt x="24849" y="195430"/>
                  <a:pt x="38565" y="205717"/>
                </a:cubicBezTo>
                <a:cubicBezTo>
                  <a:pt x="43994" y="209813"/>
                  <a:pt x="50471" y="211908"/>
                  <a:pt x="57138" y="211908"/>
                </a:cubicBezTo>
                <a:cubicBezTo>
                  <a:pt x="57710" y="211908"/>
                  <a:pt x="58376" y="211908"/>
                  <a:pt x="58948" y="211813"/>
                </a:cubicBezTo>
                <a:cubicBezTo>
                  <a:pt x="60567" y="218671"/>
                  <a:pt x="64473" y="225053"/>
                  <a:pt x="70568" y="229625"/>
                </a:cubicBezTo>
                <a:cubicBezTo>
                  <a:pt x="76188" y="233816"/>
                  <a:pt x="82665" y="235816"/>
                  <a:pt x="89142" y="235816"/>
                </a:cubicBezTo>
                <a:cubicBezTo>
                  <a:pt x="89714" y="235816"/>
                  <a:pt x="90285" y="235816"/>
                  <a:pt x="90857" y="235721"/>
                </a:cubicBezTo>
                <a:cubicBezTo>
                  <a:pt x="92476" y="242865"/>
                  <a:pt x="96572" y="249056"/>
                  <a:pt x="102477" y="253533"/>
                </a:cubicBezTo>
                <a:cubicBezTo>
                  <a:pt x="107907" y="257628"/>
                  <a:pt x="114384" y="259724"/>
                  <a:pt x="121051" y="259724"/>
                </a:cubicBezTo>
                <a:cubicBezTo>
                  <a:pt x="121623" y="259724"/>
                  <a:pt x="122289" y="259724"/>
                  <a:pt x="122861" y="259628"/>
                </a:cubicBezTo>
                <a:cubicBezTo>
                  <a:pt x="124480" y="266486"/>
                  <a:pt x="128385" y="272868"/>
                  <a:pt x="134481" y="277440"/>
                </a:cubicBezTo>
                <a:cubicBezTo>
                  <a:pt x="140101" y="281632"/>
                  <a:pt x="146578" y="283632"/>
                  <a:pt x="153055" y="283632"/>
                </a:cubicBezTo>
                <a:cubicBezTo>
                  <a:pt x="162485" y="283632"/>
                  <a:pt x="171915" y="279345"/>
                  <a:pt x="178010" y="271154"/>
                </a:cubicBezTo>
                <a:lnTo>
                  <a:pt x="179058" y="269820"/>
                </a:lnTo>
                <a:lnTo>
                  <a:pt x="223445" y="301443"/>
                </a:lnTo>
                <a:cubicBezTo>
                  <a:pt x="229160" y="305539"/>
                  <a:pt x="235732" y="307444"/>
                  <a:pt x="242304" y="307444"/>
                </a:cubicBezTo>
                <a:cubicBezTo>
                  <a:pt x="252496" y="307444"/>
                  <a:pt x="262497" y="302777"/>
                  <a:pt x="268784" y="293919"/>
                </a:cubicBezTo>
                <a:cubicBezTo>
                  <a:pt x="271546" y="290109"/>
                  <a:pt x="273356" y="285918"/>
                  <a:pt x="274213" y="281536"/>
                </a:cubicBezTo>
                <a:cubicBezTo>
                  <a:pt x="286310" y="283822"/>
                  <a:pt x="299264" y="279155"/>
                  <a:pt x="306884" y="268582"/>
                </a:cubicBezTo>
                <a:cubicBezTo>
                  <a:pt x="310979" y="262867"/>
                  <a:pt x="312980" y="256295"/>
                  <a:pt x="312980" y="249818"/>
                </a:cubicBezTo>
                <a:cubicBezTo>
                  <a:pt x="321743" y="248770"/>
                  <a:pt x="330029" y="244198"/>
                  <a:pt x="335554" y="236578"/>
                </a:cubicBezTo>
                <a:cubicBezTo>
                  <a:pt x="338888" y="231911"/>
                  <a:pt x="340888" y="226577"/>
                  <a:pt x="341460" y="221243"/>
                </a:cubicBezTo>
                <a:cubicBezTo>
                  <a:pt x="351842" y="221433"/>
                  <a:pt x="362224" y="216766"/>
                  <a:pt x="368796" y="207717"/>
                </a:cubicBezTo>
                <a:cubicBezTo>
                  <a:pt x="373844" y="200669"/>
                  <a:pt x="375845" y="192096"/>
                  <a:pt x="374416" y="183524"/>
                </a:cubicBezTo>
                <a:cubicBezTo>
                  <a:pt x="372987" y="174951"/>
                  <a:pt x="368320" y="167427"/>
                  <a:pt x="361176" y="162378"/>
                </a:cubicBezTo>
                <a:lnTo>
                  <a:pt x="350413" y="154758"/>
                </a:lnTo>
                <a:lnTo>
                  <a:pt x="380893" y="135518"/>
                </a:lnTo>
                <a:cubicBezTo>
                  <a:pt x="386036" y="132375"/>
                  <a:pt x="387656" y="125707"/>
                  <a:pt x="384512" y="120468"/>
                </a:cubicBezTo>
                <a:close/>
                <a:moveTo>
                  <a:pt x="64377" y="186000"/>
                </a:moveTo>
                <a:cubicBezTo>
                  <a:pt x="62949" y="187905"/>
                  <a:pt x="60853" y="189144"/>
                  <a:pt x="58567" y="189429"/>
                </a:cubicBezTo>
                <a:cubicBezTo>
                  <a:pt x="56186" y="189810"/>
                  <a:pt x="53900" y="189144"/>
                  <a:pt x="51995" y="187715"/>
                </a:cubicBezTo>
                <a:cubicBezTo>
                  <a:pt x="48090" y="184762"/>
                  <a:pt x="47232" y="179238"/>
                  <a:pt x="50185" y="175237"/>
                </a:cubicBezTo>
                <a:lnTo>
                  <a:pt x="64758" y="155806"/>
                </a:lnTo>
                <a:cubicBezTo>
                  <a:pt x="67711" y="151901"/>
                  <a:pt x="73235" y="151044"/>
                  <a:pt x="77236" y="153996"/>
                </a:cubicBezTo>
                <a:cubicBezTo>
                  <a:pt x="81141" y="156949"/>
                  <a:pt x="81999" y="162474"/>
                  <a:pt x="79046" y="166474"/>
                </a:cubicBezTo>
                <a:lnTo>
                  <a:pt x="64377" y="186000"/>
                </a:lnTo>
                <a:close/>
                <a:moveTo>
                  <a:pt x="96381" y="210003"/>
                </a:moveTo>
                <a:cubicBezTo>
                  <a:pt x="93428" y="213909"/>
                  <a:pt x="87904" y="214766"/>
                  <a:pt x="83903" y="211813"/>
                </a:cubicBezTo>
                <a:cubicBezTo>
                  <a:pt x="79998" y="208860"/>
                  <a:pt x="79141" y="203336"/>
                  <a:pt x="82094" y="199335"/>
                </a:cubicBezTo>
                <a:lnTo>
                  <a:pt x="96667" y="179904"/>
                </a:lnTo>
                <a:cubicBezTo>
                  <a:pt x="96667" y="179904"/>
                  <a:pt x="96667" y="179904"/>
                  <a:pt x="96667" y="179904"/>
                </a:cubicBezTo>
                <a:lnTo>
                  <a:pt x="106954" y="166284"/>
                </a:lnTo>
                <a:cubicBezTo>
                  <a:pt x="108383" y="164378"/>
                  <a:pt x="110478" y="163140"/>
                  <a:pt x="112764" y="162855"/>
                </a:cubicBezTo>
                <a:cubicBezTo>
                  <a:pt x="115145" y="162474"/>
                  <a:pt x="117432" y="163140"/>
                  <a:pt x="119336" y="164569"/>
                </a:cubicBezTo>
                <a:cubicBezTo>
                  <a:pt x="123242" y="167522"/>
                  <a:pt x="124099" y="173046"/>
                  <a:pt x="121146" y="177047"/>
                </a:cubicBezTo>
                <a:lnTo>
                  <a:pt x="96381" y="210003"/>
                </a:lnTo>
                <a:close/>
                <a:moveTo>
                  <a:pt x="128385" y="234006"/>
                </a:moveTo>
                <a:cubicBezTo>
                  <a:pt x="126957" y="235911"/>
                  <a:pt x="124861" y="237150"/>
                  <a:pt x="122575" y="237435"/>
                </a:cubicBezTo>
                <a:cubicBezTo>
                  <a:pt x="120194" y="237816"/>
                  <a:pt x="117908" y="237150"/>
                  <a:pt x="116003" y="235721"/>
                </a:cubicBezTo>
                <a:cubicBezTo>
                  <a:pt x="114098" y="234292"/>
                  <a:pt x="112860" y="232197"/>
                  <a:pt x="112574" y="229911"/>
                </a:cubicBezTo>
                <a:cubicBezTo>
                  <a:pt x="112193" y="227529"/>
                  <a:pt x="112860" y="225243"/>
                  <a:pt x="114288" y="223338"/>
                </a:cubicBezTo>
                <a:lnTo>
                  <a:pt x="139053" y="190286"/>
                </a:lnTo>
                <a:cubicBezTo>
                  <a:pt x="139053" y="190286"/>
                  <a:pt x="139053" y="190286"/>
                  <a:pt x="139053" y="190286"/>
                </a:cubicBezTo>
                <a:lnTo>
                  <a:pt x="143530" y="184286"/>
                </a:lnTo>
                <a:cubicBezTo>
                  <a:pt x="144959" y="182381"/>
                  <a:pt x="147054" y="181143"/>
                  <a:pt x="149340" y="180857"/>
                </a:cubicBezTo>
                <a:cubicBezTo>
                  <a:pt x="149721" y="180761"/>
                  <a:pt x="150198" y="180761"/>
                  <a:pt x="150578" y="180761"/>
                </a:cubicBezTo>
                <a:cubicBezTo>
                  <a:pt x="152484" y="180761"/>
                  <a:pt x="154293" y="181333"/>
                  <a:pt x="155912" y="182571"/>
                </a:cubicBezTo>
                <a:cubicBezTo>
                  <a:pt x="157818" y="184000"/>
                  <a:pt x="159056" y="186095"/>
                  <a:pt x="159342" y="188382"/>
                </a:cubicBezTo>
                <a:cubicBezTo>
                  <a:pt x="159723" y="190763"/>
                  <a:pt x="159056" y="193049"/>
                  <a:pt x="157627" y="194954"/>
                </a:cubicBezTo>
                <a:lnTo>
                  <a:pt x="128385" y="234006"/>
                </a:lnTo>
                <a:close/>
                <a:moveTo>
                  <a:pt x="174867" y="238483"/>
                </a:moveTo>
                <a:lnTo>
                  <a:pt x="160294" y="257914"/>
                </a:lnTo>
                <a:cubicBezTo>
                  <a:pt x="157341" y="261819"/>
                  <a:pt x="151817" y="262677"/>
                  <a:pt x="147816" y="259724"/>
                </a:cubicBezTo>
                <a:cubicBezTo>
                  <a:pt x="143911" y="256771"/>
                  <a:pt x="143054" y="251247"/>
                  <a:pt x="146007" y="247246"/>
                </a:cubicBezTo>
                <a:lnTo>
                  <a:pt x="160580" y="227815"/>
                </a:lnTo>
                <a:cubicBezTo>
                  <a:pt x="162009" y="225910"/>
                  <a:pt x="164104" y="224672"/>
                  <a:pt x="166390" y="224386"/>
                </a:cubicBezTo>
                <a:cubicBezTo>
                  <a:pt x="168771" y="224005"/>
                  <a:pt x="171057" y="224672"/>
                  <a:pt x="172962" y="226101"/>
                </a:cubicBezTo>
                <a:cubicBezTo>
                  <a:pt x="177058" y="229053"/>
                  <a:pt x="177820" y="234578"/>
                  <a:pt x="174867" y="238483"/>
                </a:cubicBezTo>
                <a:close/>
                <a:moveTo>
                  <a:pt x="352509" y="187143"/>
                </a:moveTo>
                <a:cubicBezTo>
                  <a:pt x="352985" y="189810"/>
                  <a:pt x="352318" y="192477"/>
                  <a:pt x="350699" y="194763"/>
                </a:cubicBezTo>
                <a:cubicBezTo>
                  <a:pt x="347365" y="199431"/>
                  <a:pt x="340888" y="200478"/>
                  <a:pt x="336221" y="197144"/>
                </a:cubicBezTo>
                <a:lnTo>
                  <a:pt x="328220" y="191430"/>
                </a:lnTo>
                <a:cubicBezTo>
                  <a:pt x="328220" y="191430"/>
                  <a:pt x="328220" y="191430"/>
                  <a:pt x="328220" y="191430"/>
                </a:cubicBezTo>
                <a:lnTo>
                  <a:pt x="328220" y="191430"/>
                </a:lnTo>
                <a:lnTo>
                  <a:pt x="283357" y="159616"/>
                </a:lnTo>
                <a:cubicBezTo>
                  <a:pt x="278404" y="156092"/>
                  <a:pt x="271451" y="157235"/>
                  <a:pt x="267831" y="162188"/>
                </a:cubicBezTo>
                <a:cubicBezTo>
                  <a:pt x="264307" y="167141"/>
                  <a:pt x="265450" y="174094"/>
                  <a:pt x="270403" y="177714"/>
                </a:cubicBezTo>
                <a:lnTo>
                  <a:pt x="315170" y="209527"/>
                </a:lnTo>
                <a:cubicBezTo>
                  <a:pt x="319743" y="212861"/>
                  <a:pt x="320695" y="219147"/>
                  <a:pt x="317457" y="223719"/>
                </a:cubicBezTo>
                <a:cubicBezTo>
                  <a:pt x="314123" y="228386"/>
                  <a:pt x="307646" y="229434"/>
                  <a:pt x="302978" y="226101"/>
                </a:cubicBezTo>
                <a:lnTo>
                  <a:pt x="299454" y="223624"/>
                </a:lnTo>
                <a:cubicBezTo>
                  <a:pt x="299454" y="223624"/>
                  <a:pt x="299454" y="223624"/>
                  <a:pt x="299454" y="223624"/>
                </a:cubicBezTo>
                <a:cubicBezTo>
                  <a:pt x="299454" y="223624"/>
                  <a:pt x="299454" y="223624"/>
                  <a:pt x="299454" y="223624"/>
                </a:cubicBezTo>
                <a:lnTo>
                  <a:pt x="265069" y="199145"/>
                </a:lnTo>
                <a:cubicBezTo>
                  <a:pt x="260402" y="195811"/>
                  <a:pt x="253925" y="196383"/>
                  <a:pt x="250115" y="200574"/>
                </a:cubicBezTo>
                <a:cubicBezTo>
                  <a:pt x="245638" y="205622"/>
                  <a:pt x="246591" y="213242"/>
                  <a:pt x="251925" y="217052"/>
                </a:cubicBezTo>
                <a:lnTo>
                  <a:pt x="286405" y="241626"/>
                </a:lnTo>
                <a:cubicBezTo>
                  <a:pt x="290977" y="244960"/>
                  <a:pt x="291929" y="251247"/>
                  <a:pt x="288691" y="255819"/>
                </a:cubicBezTo>
                <a:cubicBezTo>
                  <a:pt x="285357" y="260486"/>
                  <a:pt x="278880" y="261534"/>
                  <a:pt x="274213" y="258200"/>
                </a:cubicBezTo>
                <a:lnTo>
                  <a:pt x="261926" y="249437"/>
                </a:lnTo>
                <a:cubicBezTo>
                  <a:pt x="261926" y="249437"/>
                  <a:pt x="261926" y="249437"/>
                  <a:pt x="261926" y="249437"/>
                </a:cubicBezTo>
                <a:lnTo>
                  <a:pt x="243257" y="236197"/>
                </a:lnTo>
                <a:cubicBezTo>
                  <a:pt x="237923" y="232387"/>
                  <a:pt x="230398" y="234006"/>
                  <a:pt x="227064" y="239912"/>
                </a:cubicBezTo>
                <a:cubicBezTo>
                  <a:pt x="224302" y="244865"/>
                  <a:pt x="225921" y="251151"/>
                  <a:pt x="230589" y="254485"/>
                </a:cubicBezTo>
                <a:lnTo>
                  <a:pt x="248686" y="267344"/>
                </a:lnTo>
                <a:cubicBezTo>
                  <a:pt x="252877" y="270773"/>
                  <a:pt x="253734" y="276774"/>
                  <a:pt x="250591" y="281155"/>
                </a:cubicBezTo>
                <a:cubicBezTo>
                  <a:pt x="247257" y="285822"/>
                  <a:pt x="240780" y="286870"/>
                  <a:pt x="236113" y="283536"/>
                </a:cubicBezTo>
                <a:lnTo>
                  <a:pt x="192203" y="252294"/>
                </a:lnTo>
                <a:lnTo>
                  <a:pt x="192298" y="252199"/>
                </a:lnTo>
                <a:cubicBezTo>
                  <a:pt x="201156" y="240388"/>
                  <a:pt x="200870" y="223910"/>
                  <a:pt x="191060" y="212861"/>
                </a:cubicBezTo>
                <a:cubicBezTo>
                  <a:pt x="187250" y="208575"/>
                  <a:pt x="182773" y="205622"/>
                  <a:pt x="177915" y="204003"/>
                </a:cubicBezTo>
                <a:cubicBezTo>
                  <a:pt x="181154" y="197907"/>
                  <a:pt x="182202" y="190858"/>
                  <a:pt x="180868" y="183905"/>
                </a:cubicBezTo>
                <a:cubicBezTo>
                  <a:pt x="179535" y="176666"/>
                  <a:pt x="175629" y="170094"/>
                  <a:pt x="169914" y="165522"/>
                </a:cubicBezTo>
                <a:cubicBezTo>
                  <a:pt x="163152" y="159997"/>
                  <a:pt x="154484" y="157616"/>
                  <a:pt x="145911" y="158854"/>
                </a:cubicBezTo>
                <a:cubicBezTo>
                  <a:pt x="144768" y="159044"/>
                  <a:pt x="143530" y="159235"/>
                  <a:pt x="142387" y="159521"/>
                </a:cubicBezTo>
                <a:cubicBezTo>
                  <a:pt x="140292" y="154663"/>
                  <a:pt x="136958" y="150186"/>
                  <a:pt x="132386" y="146757"/>
                </a:cubicBezTo>
                <a:cubicBezTo>
                  <a:pt x="125718" y="141804"/>
                  <a:pt x="117527" y="139709"/>
                  <a:pt x="109335" y="140852"/>
                </a:cubicBezTo>
                <a:cubicBezTo>
                  <a:pt x="105240" y="141423"/>
                  <a:pt x="101334" y="142852"/>
                  <a:pt x="97905" y="144852"/>
                </a:cubicBezTo>
                <a:cubicBezTo>
                  <a:pt x="95905" y="141709"/>
                  <a:pt x="93333" y="138852"/>
                  <a:pt x="90190" y="136470"/>
                </a:cubicBezTo>
                <a:cubicBezTo>
                  <a:pt x="78284" y="127517"/>
                  <a:pt x="61996" y="128469"/>
                  <a:pt x="51137" y="137899"/>
                </a:cubicBezTo>
                <a:lnTo>
                  <a:pt x="33135" y="126374"/>
                </a:lnTo>
                <a:lnTo>
                  <a:pt x="81522" y="46364"/>
                </a:lnTo>
                <a:lnTo>
                  <a:pt x="102573" y="59794"/>
                </a:lnTo>
                <a:lnTo>
                  <a:pt x="88666" y="67509"/>
                </a:lnTo>
                <a:cubicBezTo>
                  <a:pt x="85332" y="69319"/>
                  <a:pt x="83237" y="72748"/>
                  <a:pt x="82951" y="76463"/>
                </a:cubicBezTo>
                <a:cubicBezTo>
                  <a:pt x="82379" y="84369"/>
                  <a:pt x="83999" y="92274"/>
                  <a:pt x="87618" y="99323"/>
                </a:cubicBezTo>
                <a:cubicBezTo>
                  <a:pt x="98667" y="121135"/>
                  <a:pt x="125528" y="129993"/>
                  <a:pt x="147435" y="119040"/>
                </a:cubicBezTo>
                <a:lnTo>
                  <a:pt x="198966" y="93322"/>
                </a:lnTo>
                <a:lnTo>
                  <a:pt x="225064" y="93703"/>
                </a:lnTo>
                <a:lnTo>
                  <a:pt x="323934" y="163331"/>
                </a:lnTo>
                <a:cubicBezTo>
                  <a:pt x="323934" y="163331"/>
                  <a:pt x="323934" y="163331"/>
                  <a:pt x="323934" y="163331"/>
                </a:cubicBezTo>
                <a:lnTo>
                  <a:pt x="348127" y="180571"/>
                </a:lnTo>
                <a:cubicBezTo>
                  <a:pt x="350603" y="182095"/>
                  <a:pt x="352127" y="184381"/>
                  <a:pt x="352509" y="187143"/>
                </a:cubicBezTo>
                <a:close/>
                <a:moveTo>
                  <a:pt x="330887" y="140947"/>
                </a:moveTo>
                <a:lnTo>
                  <a:pt x="235256" y="73605"/>
                </a:lnTo>
                <a:cubicBezTo>
                  <a:pt x="233446" y="72367"/>
                  <a:pt x="231255" y="71605"/>
                  <a:pt x="229065" y="71700"/>
                </a:cubicBezTo>
                <a:lnTo>
                  <a:pt x="196775" y="70938"/>
                </a:lnTo>
                <a:lnTo>
                  <a:pt x="196584" y="70938"/>
                </a:lnTo>
                <a:cubicBezTo>
                  <a:pt x="194870" y="71034"/>
                  <a:pt x="193155" y="71415"/>
                  <a:pt x="191631" y="72177"/>
                </a:cubicBezTo>
                <a:lnTo>
                  <a:pt x="137720" y="99132"/>
                </a:lnTo>
                <a:cubicBezTo>
                  <a:pt x="126671" y="104657"/>
                  <a:pt x="113145" y="100180"/>
                  <a:pt x="107621" y="89226"/>
                </a:cubicBezTo>
                <a:cubicBezTo>
                  <a:pt x="106668" y="87417"/>
                  <a:pt x="106002" y="85416"/>
                  <a:pt x="105620" y="83416"/>
                </a:cubicBezTo>
                <a:lnTo>
                  <a:pt x="202204" y="29981"/>
                </a:lnTo>
                <a:lnTo>
                  <a:pt x="263069" y="47983"/>
                </a:lnTo>
                <a:cubicBezTo>
                  <a:pt x="265545" y="48745"/>
                  <a:pt x="268308" y="48555"/>
                  <a:pt x="270689" y="47507"/>
                </a:cubicBezTo>
                <a:lnTo>
                  <a:pt x="305360" y="32267"/>
                </a:lnTo>
                <a:lnTo>
                  <a:pt x="359843" y="122469"/>
                </a:lnTo>
                <a:lnTo>
                  <a:pt x="330887" y="140947"/>
                </a:ln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81945" y="2826651"/>
            <a:ext cx="1307754" cy="1050007"/>
            <a:chOff x="346187" y="2023369"/>
            <a:chExt cx="1307754" cy="1050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87" y="2023369"/>
              <a:ext cx="1307754" cy="1050007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452880" y="2611711"/>
              <a:ext cx="10943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2">
                      <a:lumMod val="40000"/>
                      <a:lumOff val="6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õiglane</a:t>
              </a:r>
              <a:r>
                <a:rPr lang="en-US" sz="1200" dirty="0">
                  <a:solidFill>
                    <a:schemeClr val="bg2">
                      <a:lumMod val="40000"/>
                      <a:lumOff val="6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40000"/>
                      <a:lumOff val="6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üleminek</a:t>
              </a:r>
              <a:endParaRPr lang="en-US" sz="1200" dirty="0">
                <a:solidFill>
                  <a:schemeClr val="bg2">
                    <a:lumMod val="40000"/>
                    <a:lumOff val="6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55" y="2316517"/>
              <a:ext cx="713417" cy="36136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982543" y="1927539"/>
            <a:ext cx="1307754" cy="1050007"/>
            <a:chOff x="2487604" y="1766104"/>
            <a:chExt cx="1307754" cy="1050007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604" y="1766104"/>
              <a:ext cx="1307754" cy="105000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576374" y="2334323"/>
              <a:ext cx="1146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kliima</a:t>
              </a:r>
              <a:r>
                <a:rPr lang="en-GB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</a:t>
              </a:r>
            </a:p>
            <a:p>
              <a:pPr algn="ctr"/>
              <a:r>
                <a:rPr lang="en-GB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poliitika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876" y="1891266"/>
              <a:ext cx="431504" cy="50470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16144" y="3730286"/>
            <a:ext cx="1307754" cy="1050007"/>
            <a:chOff x="1080346" y="3670246"/>
            <a:chExt cx="1307754" cy="1050007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346" y="3670246"/>
              <a:ext cx="1307754" cy="1050007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1178802" y="4245531"/>
              <a:ext cx="11108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riigi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</a:t>
              </a:r>
            </a:p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valitsemine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620" y="3754564"/>
              <a:ext cx="377450" cy="52553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70401" y="2077444"/>
            <a:ext cx="1307754" cy="1068533"/>
            <a:chOff x="2965431" y="2084532"/>
            <a:chExt cx="1307754" cy="1068533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431" y="2084532"/>
              <a:ext cx="1307754" cy="1050007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3021362" y="2691400"/>
              <a:ext cx="1195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elurikkus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maakasutus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0351" y="2283100"/>
              <a:ext cx="525235" cy="43519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105453" y="1364408"/>
            <a:ext cx="1307754" cy="1050007"/>
            <a:chOff x="3181769" y="1561704"/>
            <a:chExt cx="1307754" cy="105000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769" y="1561704"/>
              <a:ext cx="1307754" cy="1050007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3291478" y="2132220"/>
              <a:ext cx="1106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toidu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</a:t>
              </a:r>
            </a:p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süsteem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471" y="1769105"/>
              <a:ext cx="518958" cy="40732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996486" y="2053958"/>
            <a:ext cx="1307754" cy="1050007"/>
            <a:chOff x="4585652" y="1714361"/>
            <a:chExt cx="1307754" cy="1050007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652" y="1714361"/>
              <a:ext cx="1307754" cy="105000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746003" y="2266368"/>
              <a:ext cx="987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transport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liikuvus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755" y="1901293"/>
              <a:ext cx="539548" cy="37082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211212" y="3109047"/>
            <a:ext cx="1795652" cy="1050007"/>
            <a:chOff x="4489523" y="2888625"/>
            <a:chExt cx="1795652" cy="1050007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523" y="2888625"/>
              <a:ext cx="1307754" cy="1050007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628498" y="3610418"/>
              <a:ext cx="16566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energeetika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437" y="3047537"/>
              <a:ext cx="442032" cy="51523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420864" y="990114"/>
            <a:ext cx="1307754" cy="1050007"/>
            <a:chOff x="5812343" y="1608053"/>
            <a:chExt cx="1307754" cy="1050007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43" y="1608053"/>
              <a:ext cx="1307754" cy="1050007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828074" y="2196272"/>
              <a:ext cx="12879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ruumiloome</a:t>
              </a:r>
              <a:endPara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hooned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945" y="1775706"/>
              <a:ext cx="447725" cy="43528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7641932" y="843610"/>
            <a:ext cx="1511842" cy="1050007"/>
            <a:chOff x="7089965" y="1747116"/>
            <a:chExt cx="1379819" cy="105000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965" y="1747116"/>
              <a:ext cx="1379819" cy="1050007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7139382" y="2280073"/>
              <a:ext cx="1259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ringmajandus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  <a:p>
              <a:pPr algn="ctr"/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jäätmed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984" y="1887805"/>
              <a:ext cx="502533" cy="463628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483716" y="3248491"/>
            <a:ext cx="1307754" cy="1050007"/>
            <a:chOff x="3244380" y="3650115"/>
            <a:chExt cx="1307754" cy="1050007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380" y="3650115"/>
              <a:ext cx="1307754" cy="1050007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3371013" y="4195249"/>
              <a:ext cx="10544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ohe-majandus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553" y="3783994"/>
              <a:ext cx="563396" cy="458793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26" y="3274154"/>
            <a:ext cx="946763" cy="1156748"/>
          </a:xfrm>
          <a:prstGeom prst="rect">
            <a:avLst/>
          </a:prstGeom>
        </p:spPr>
      </p:pic>
      <p:sp>
        <p:nvSpPr>
          <p:cNvPr id="130" name="Pentagon 129"/>
          <p:cNvSpPr/>
          <p:nvPr/>
        </p:nvSpPr>
        <p:spPr>
          <a:xfrm>
            <a:off x="0" y="1888851"/>
            <a:ext cx="2982543" cy="2299966"/>
          </a:xfrm>
          <a:prstGeom prst="homePlate">
            <a:avLst/>
          </a:prstGeom>
          <a:ln>
            <a:solidFill>
              <a:srgbClr val="1D4B2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98138" y="2023369"/>
            <a:ext cx="283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Vähene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negatiivne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keskkonnamõju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Konkurentsi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võimeline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keskkonnahoidlik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ettevõtlus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Nüüdisaegne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kvaliteetne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SzPct val="150000"/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elukeskkond</a:t>
            </a:r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79" y="2578961"/>
            <a:ext cx="853126" cy="8531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8158" y="2128189"/>
            <a:ext cx="76200" cy="75134"/>
          </a:xfrm>
          <a:prstGeom prst="ellips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58" y="2662949"/>
            <a:ext cx="76200" cy="75134"/>
          </a:xfrm>
          <a:prstGeom prst="ellips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18158" y="3394520"/>
            <a:ext cx="76200" cy="75134"/>
          </a:xfrm>
          <a:prstGeom prst="ellips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071"/>
            <a:ext cx="9144000" cy="4106799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771619" y="2772677"/>
            <a:ext cx="2468997" cy="659439"/>
          </a:xfrm>
          <a:prstGeom prst="homePlat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4B2D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774247" y="2039970"/>
            <a:ext cx="2468997" cy="659439"/>
          </a:xfrm>
          <a:prstGeom prst="homePlat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4B2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25" y="29262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kaasteelised</a:t>
            </a:r>
            <a:endParaRPr lang="en-US" sz="4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468" y="2123344"/>
            <a:ext cx="220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elanikud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–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tootjad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tarbijad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otsustajad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0503" y="2939542"/>
            <a:ext cx="1947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maade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elanikud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70099" y="3504523"/>
            <a:ext cx="2468997" cy="753152"/>
          </a:xfrm>
          <a:prstGeom prst="homePlate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4B2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140" y="3494383"/>
            <a:ext cx="224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Maailmamajanduses</a:t>
            </a:r>
            <a:r>
              <a:rPr lang="en-GB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osalejad</a:t>
            </a:r>
            <a:r>
              <a:rPr lang="en-GB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sh</a:t>
            </a:r>
            <a:r>
              <a:rPr lang="en-GB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tooraine</a:t>
            </a:r>
            <a:r>
              <a:rPr lang="en-GB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eksportijad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0" y="824357"/>
            <a:ext cx="905928" cy="35726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05" y="1752054"/>
            <a:ext cx="1931462" cy="171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16" y="2939542"/>
            <a:ext cx="2404326" cy="212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8" y="1028071"/>
            <a:ext cx="1324827" cy="9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75" y="15083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Energeetika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2" y="2326382"/>
            <a:ext cx="4324071" cy="2379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882" y="2330653"/>
            <a:ext cx="420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Energeetikavaldkonna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29225" y="1079896"/>
            <a:ext cx="3914775" cy="463154"/>
            <a:chOff x="5229225" y="1079896"/>
            <a:chExt cx="3914775" cy="463154"/>
          </a:xfrm>
        </p:grpSpPr>
        <p:sp>
          <p:nvSpPr>
            <p:cNvPr id="17" name="Rectangle 16"/>
            <p:cNvSpPr/>
            <p:nvPr/>
          </p:nvSpPr>
          <p:spPr>
            <a:xfrm>
              <a:off x="5229225" y="1079896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48275" y="1172973"/>
              <a:ext cx="2857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Energiatõhususe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edendamine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29225" y="1647825"/>
            <a:ext cx="4067175" cy="586979"/>
            <a:chOff x="5229225" y="1647825"/>
            <a:chExt cx="4067175" cy="586979"/>
          </a:xfrm>
        </p:grpSpPr>
        <p:sp>
          <p:nvSpPr>
            <p:cNvPr id="18" name="Rectangle 17"/>
            <p:cNvSpPr/>
            <p:nvPr/>
          </p:nvSpPr>
          <p:spPr>
            <a:xfrm>
              <a:off x="5229225" y="1647825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38750" y="1742361"/>
              <a:ext cx="40576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Elektri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põhi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jaotusvõrkude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suutlikkuse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tõstmine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29224" y="2222014"/>
            <a:ext cx="3914775" cy="463154"/>
            <a:chOff x="5229224" y="2222014"/>
            <a:chExt cx="3914775" cy="463154"/>
          </a:xfrm>
        </p:grpSpPr>
        <p:sp>
          <p:nvSpPr>
            <p:cNvPr id="19" name="Rectangle 18"/>
            <p:cNvSpPr/>
            <p:nvPr/>
          </p:nvSpPr>
          <p:spPr>
            <a:xfrm>
              <a:off x="5229224" y="2222014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72084" y="2222014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Taastuvelektri tootmine 100% tarbimise mahust aastaks 2030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29223" y="2800956"/>
            <a:ext cx="4029077" cy="567037"/>
            <a:chOff x="5229223" y="2800956"/>
            <a:chExt cx="4029077" cy="567037"/>
          </a:xfrm>
        </p:grpSpPr>
        <p:sp>
          <p:nvSpPr>
            <p:cNvPr id="20" name="Rectangle 19"/>
            <p:cNvSpPr/>
            <p:nvPr/>
          </p:nvSpPr>
          <p:spPr>
            <a:xfrm>
              <a:off x="5229223" y="2800956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67325" y="2875550"/>
              <a:ext cx="39909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Soojuse ja jahutuse üleviimine taastuvenergiale</a:t>
              </a:r>
            </a:p>
            <a:p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29222" y="3367113"/>
            <a:ext cx="3914777" cy="463154"/>
            <a:chOff x="5229223" y="3367113"/>
            <a:chExt cx="3583460" cy="463154"/>
          </a:xfrm>
        </p:grpSpPr>
        <p:sp>
          <p:nvSpPr>
            <p:cNvPr id="21" name="Rectangle 20"/>
            <p:cNvSpPr/>
            <p:nvPr/>
          </p:nvSpPr>
          <p:spPr>
            <a:xfrm>
              <a:off x="5229223" y="3367113"/>
              <a:ext cx="3583460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86375" y="3461257"/>
              <a:ext cx="3314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Taastuvenergia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salvestusturu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käivitamine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29222" y="3935922"/>
            <a:ext cx="3914775" cy="677108"/>
            <a:chOff x="5229222" y="3935922"/>
            <a:chExt cx="3914775" cy="677108"/>
          </a:xfrm>
        </p:grpSpPr>
        <p:sp>
          <p:nvSpPr>
            <p:cNvPr id="22" name="Rectangle 21"/>
            <p:cNvSpPr/>
            <p:nvPr/>
          </p:nvSpPr>
          <p:spPr>
            <a:xfrm>
              <a:off x="5229222" y="3956446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3998" y="3935922"/>
              <a:ext cx="326707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Keskkonnahoidlike energiakandjate tootmisvõimekus ja tarbimine</a:t>
              </a:r>
            </a:p>
            <a:p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37" name="자유형: 도형 261">
            <a:extLst>
              <a:ext uri="{FF2B5EF4-FFF2-40B4-BE49-F238E27FC236}">
                <a16:creationId xmlns="" xmlns:a16="http://schemas.microsoft.com/office/drawing/2014/main" id="{F6711517-693B-48A2-82B4-D25F905D2196}"/>
              </a:ext>
            </a:extLst>
          </p:cNvPr>
          <p:cNvSpPr/>
          <p:nvPr/>
        </p:nvSpPr>
        <p:spPr>
          <a:xfrm>
            <a:off x="2475524" y="437186"/>
            <a:ext cx="67637" cy="45091"/>
          </a:xfrm>
          <a:custGeom>
            <a:avLst/>
            <a:gdLst>
              <a:gd name="connsiteX0" fmla="*/ 7537 w 57150"/>
              <a:gd name="connsiteY0" fmla="*/ 26968 h 38100"/>
              <a:gd name="connsiteX1" fmla="*/ 21158 w 57150"/>
              <a:gd name="connsiteY1" fmla="*/ 34874 h 38100"/>
              <a:gd name="connsiteX2" fmla="*/ 43447 w 57150"/>
              <a:gd name="connsiteY2" fmla="*/ 29064 h 38100"/>
              <a:gd name="connsiteX3" fmla="*/ 51352 w 57150"/>
              <a:gd name="connsiteY3" fmla="*/ 15443 h 38100"/>
              <a:gd name="connsiteX4" fmla="*/ 37732 w 57150"/>
              <a:gd name="connsiteY4" fmla="*/ 7537 h 38100"/>
              <a:gd name="connsiteX5" fmla="*/ 15443 w 57150"/>
              <a:gd name="connsiteY5" fmla="*/ 13348 h 38100"/>
              <a:gd name="connsiteX6" fmla="*/ 7537 w 57150"/>
              <a:gd name="connsiteY6" fmla="*/ 26968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7537" y="26968"/>
                </a:moveTo>
                <a:cubicBezTo>
                  <a:pt x="9157" y="32969"/>
                  <a:pt x="15252" y="36398"/>
                  <a:pt x="21158" y="34874"/>
                </a:cubicBezTo>
                <a:lnTo>
                  <a:pt x="43447" y="29064"/>
                </a:lnTo>
                <a:cubicBezTo>
                  <a:pt x="49352" y="27444"/>
                  <a:pt x="52876" y="21348"/>
                  <a:pt x="51352" y="15443"/>
                </a:cubicBezTo>
                <a:cubicBezTo>
                  <a:pt x="49733" y="9442"/>
                  <a:pt x="43637" y="5918"/>
                  <a:pt x="37732" y="7537"/>
                </a:cubicBezTo>
                <a:lnTo>
                  <a:pt x="15443" y="13348"/>
                </a:lnTo>
                <a:cubicBezTo>
                  <a:pt x="9442" y="14967"/>
                  <a:pt x="5918" y="21063"/>
                  <a:pt x="7537" y="26968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8" name="자유형: 도형 262">
            <a:extLst>
              <a:ext uri="{FF2B5EF4-FFF2-40B4-BE49-F238E27FC236}">
                <a16:creationId xmlns="" xmlns:a16="http://schemas.microsoft.com/office/drawing/2014/main" id="{898BDC20-492B-4E3A-A2E3-B598234D5EBF}"/>
              </a:ext>
            </a:extLst>
          </p:cNvPr>
          <p:cNvSpPr/>
          <p:nvPr/>
        </p:nvSpPr>
        <p:spPr>
          <a:xfrm>
            <a:off x="2092405" y="592413"/>
            <a:ext cx="67637" cy="45091"/>
          </a:xfrm>
          <a:custGeom>
            <a:avLst/>
            <a:gdLst>
              <a:gd name="connsiteX0" fmla="*/ 37693 w 57150"/>
              <a:gd name="connsiteY0" fmla="*/ 7537 h 38100"/>
              <a:gd name="connsiteX1" fmla="*/ 15404 w 57150"/>
              <a:gd name="connsiteY1" fmla="*/ 13348 h 38100"/>
              <a:gd name="connsiteX2" fmla="*/ 7498 w 57150"/>
              <a:gd name="connsiteY2" fmla="*/ 26968 h 38100"/>
              <a:gd name="connsiteX3" fmla="*/ 21119 w 57150"/>
              <a:gd name="connsiteY3" fmla="*/ 34874 h 38100"/>
              <a:gd name="connsiteX4" fmla="*/ 43408 w 57150"/>
              <a:gd name="connsiteY4" fmla="*/ 29064 h 38100"/>
              <a:gd name="connsiteX5" fmla="*/ 51314 w 57150"/>
              <a:gd name="connsiteY5" fmla="*/ 15443 h 38100"/>
              <a:gd name="connsiteX6" fmla="*/ 37693 w 57150"/>
              <a:gd name="connsiteY6" fmla="*/ 7537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37693" y="7537"/>
                </a:moveTo>
                <a:lnTo>
                  <a:pt x="15404" y="13348"/>
                </a:lnTo>
                <a:cubicBezTo>
                  <a:pt x="9499" y="14967"/>
                  <a:pt x="5975" y="21063"/>
                  <a:pt x="7498" y="26968"/>
                </a:cubicBezTo>
                <a:cubicBezTo>
                  <a:pt x="9118" y="32969"/>
                  <a:pt x="15214" y="36398"/>
                  <a:pt x="21119" y="34874"/>
                </a:cubicBezTo>
                <a:lnTo>
                  <a:pt x="43408" y="29064"/>
                </a:lnTo>
                <a:cubicBezTo>
                  <a:pt x="49313" y="27445"/>
                  <a:pt x="52838" y="21348"/>
                  <a:pt x="51314" y="15443"/>
                </a:cubicBezTo>
                <a:cubicBezTo>
                  <a:pt x="49790" y="9442"/>
                  <a:pt x="43694" y="5918"/>
                  <a:pt x="37693" y="7537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9" name="자유형: 도형 263">
            <a:extLst>
              <a:ext uri="{FF2B5EF4-FFF2-40B4-BE49-F238E27FC236}">
                <a16:creationId xmlns="" xmlns:a16="http://schemas.microsoft.com/office/drawing/2014/main" id="{3D66434C-5669-4494-A6D8-30C311E3567D}"/>
              </a:ext>
            </a:extLst>
          </p:cNvPr>
          <p:cNvSpPr/>
          <p:nvPr/>
        </p:nvSpPr>
        <p:spPr>
          <a:xfrm>
            <a:off x="2475524" y="592413"/>
            <a:ext cx="67637" cy="45091"/>
          </a:xfrm>
          <a:custGeom>
            <a:avLst/>
            <a:gdLst>
              <a:gd name="connsiteX0" fmla="*/ 15443 w 57150"/>
              <a:gd name="connsiteY0" fmla="*/ 29064 h 38100"/>
              <a:gd name="connsiteX1" fmla="*/ 37732 w 57150"/>
              <a:gd name="connsiteY1" fmla="*/ 34874 h 38100"/>
              <a:gd name="connsiteX2" fmla="*/ 51352 w 57150"/>
              <a:gd name="connsiteY2" fmla="*/ 26968 h 38100"/>
              <a:gd name="connsiteX3" fmla="*/ 43447 w 57150"/>
              <a:gd name="connsiteY3" fmla="*/ 13348 h 38100"/>
              <a:gd name="connsiteX4" fmla="*/ 21158 w 57150"/>
              <a:gd name="connsiteY4" fmla="*/ 7537 h 38100"/>
              <a:gd name="connsiteX5" fmla="*/ 7537 w 57150"/>
              <a:gd name="connsiteY5" fmla="*/ 15443 h 38100"/>
              <a:gd name="connsiteX6" fmla="*/ 15443 w 57150"/>
              <a:gd name="connsiteY6" fmla="*/ 29064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15443" y="29064"/>
                </a:moveTo>
                <a:lnTo>
                  <a:pt x="37732" y="34874"/>
                </a:lnTo>
                <a:cubicBezTo>
                  <a:pt x="43637" y="36493"/>
                  <a:pt x="49828" y="32969"/>
                  <a:pt x="51352" y="26968"/>
                </a:cubicBezTo>
                <a:cubicBezTo>
                  <a:pt x="52972" y="21063"/>
                  <a:pt x="49447" y="14872"/>
                  <a:pt x="43447" y="13348"/>
                </a:cubicBezTo>
                <a:lnTo>
                  <a:pt x="21158" y="7537"/>
                </a:lnTo>
                <a:cubicBezTo>
                  <a:pt x="15252" y="5918"/>
                  <a:pt x="9061" y="9442"/>
                  <a:pt x="7537" y="15443"/>
                </a:cubicBezTo>
                <a:cubicBezTo>
                  <a:pt x="5918" y="21348"/>
                  <a:pt x="9442" y="27445"/>
                  <a:pt x="15443" y="2906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0" name="자유형: 도형 264">
            <a:extLst>
              <a:ext uri="{FF2B5EF4-FFF2-40B4-BE49-F238E27FC236}">
                <a16:creationId xmlns="" xmlns:a16="http://schemas.microsoft.com/office/drawing/2014/main" id="{7982FF1F-0C5A-4262-AACE-9ECDF8503E60}"/>
              </a:ext>
            </a:extLst>
          </p:cNvPr>
          <p:cNvSpPr/>
          <p:nvPr/>
        </p:nvSpPr>
        <p:spPr>
          <a:xfrm>
            <a:off x="2092472" y="437186"/>
            <a:ext cx="67637" cy="45091"/>
          </a:xfrm>
          <a:custGeom>
            <a:avLst/>
            <a:gdLst>
              <a:gd name="connsiteX0" fmla="*/ 15443 w 57150"/>
              <a:gd name="connsiteY0" fmla="*/ 29064 h 38100"/>
              <a:gd name="connsiteX1" fmla="*/ 37731 w 57150"/>
              <a:gd name="connsiteY1" fmla="*/ 34874 h 38100"/>
              <a:gd name="connsiteX2" fmla="*/ 51352 w 57150"/>
              <a:gd name="connsiteY2" fmla="*/ 26968 h 38100"/>
              <a:gd name="connsiteX3" fmla="*/ 43447 w 57150"/>
              <a:gd name="connsiteY3" fmla="*/ 13348 h 38100"/>
              <a:gd name="connsiteX4" fmla="*/ 21158 w 57150"/>
              <a:gd name="connsiteY4" fmla="*/ 7537 h 38100"/>
              <a:gd name="connsiteX5" fmla="*/ 7537 w 57150"/>
              <a:gd name="connsiteY5" fmla="*/ 15443 h 38100"/>
              <a:gd name="connsiteX6" fmla="*/ 15443 w 57150"/>
              <a:gd name="connsiteY6" fmla="*/ 29064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38100">
                <a:moveTo>
                  <a:pt x="15443" y="29064"/>
                </a:moveTo>
                <a:lnTo>
                  <a:pt x="37731" y="34874"/>
                </a:lnTo>
                <a:cubicBezTo>
                  <a:pt x="43637" y="36493"/>
                  <a:pt x="49828" y="32969"/>
                  <a:pt x="51352" y="26968"/>
                </a:cubicBezTo>
                <a:cubicBezTo>
                  <a:pt x="52972" y="21063"/>
                  <a:pt x="49447" y="14871"/>
                  <a:pt x="43447" y="13348"/>
                </a:cubicBezTo>
                <a:lnTo>
                  <a:pt x="21158" y="7537"/>
                </a:lnTo>
                <a:cubicBezTo>
                  <a:pt x="15252" y="5918"/>
                  <a:pt x="9061" y="9442"/>
                  <a:pt x="7537" y="15443"/>
                </a:cubicBezTo>
                <a:cubicBezTo>
                  <a:pt x="5918" y="21348"/>
                  <a:pt x="9442" y="27540"/>
                  <a:pt x="15443" y="2906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1" name="자유형: 도형 265">
            <a:extLst>
              <a:ext uri="{FF2B5EF4-FFF2-40B4-BE49-F238E27FC236}">
                <a16:creationId xmlns="" xmlns:a16="http://schemas.microsoft.com/office/drawing/2014/main" id="{5D281C6F-1717-4AA0-9D04-CCB99F3BD665}"/>
              </a:ext>
            </a:extLst>
          </p:cNvPr>
          <p:cNvSpPr/>
          <p:nvPr/>
        </p:nvSpPr>
        <p:spPr>
          <a:xfrm>
            <a:off x="2481877" y="518253"/>
            <a:ext cx="67637" cy="33818"/>
          </a:xfrm>
          <a:custGeom>
            <a:avLst/>
            <a:gdLst>
              <a:gd name="connsiteX0" fmla="*/ 41317 w 57150"/>
              <a:gd name="connsiteY0" fmla="*/ 7144 h 28575"/>
              <a:gd name="connsiteX1" fmla="*/ 18552 w 57150"/>
              <a:gd name="connsiteY1" fmla="*/ 7144 h 28575"/>
              <a:gd name="connsiteX2" fmla="*/ 7218 w 57150"/>
              <a:gd name="connsiteY2" fmla="*/ 17050 h 28575"/>
              <a:gd name="connsiteX3" fmla="*/ 18266 w 57150"/>
              <a:gd name="connsiteY3" fmla="*/ 29432 h 28575"/>
              <a:gd name="connsiteX4" fmla="*/ 41031 w 57150"/>
              <a:gd name="connsiteY4" fmla="*/ 29432 h 28575"/>
              <a:gd name="connsiteX5" fmla="*/ 52366 w 57150"/>
              <a:gd name="connsiteY5" fmla="*/ 19526 h 28575"/>
              <a:gd name="connsiteX6" fmla="*/ 41317 w 57150"/>
              <a:gd name="connsiteY6" fmla="*/ 7144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28575">
                <a:moveTo>
                  <a:pt x="41317" y="7144"/>
                </a:moveTo>
                <a:lnTo>
                  <a:pt x="18552" y="7144"/>
                </a:lnTo>
                <a:cubicBezTo>
                  <a:pt x="12837" y="7144"/>
                  <a:pt x="7789" y="11335"/>
                  <a:pt x="7218" y="17050"/>
                </a:cubicBezTo>
                <a:cubicBezTo>
                  <a:pt x="6455" y="23813"/>
                  <a:pt x="11694" y="29432"/>
                  <a:pt x="18266" y="29432"/>
                </a:cubicBezTo>
                <a:lnTo>
                  <a:pt x="41031" y="29432"/>
                </a:lnTo>
                <a:cubicBezTo>
                  <a:pt x="46747" y="29432"/>
                  <a:pt x="51795" y="25241"/>
                  <a:pt x="52366" y="19526"/>
                </a:cubicBezTo>
                <a:cubicBezTo>
                  <a:pt x="53128" y="12763"/>
                  <a:pt x="47890" y="7144"/>
                  <a:pt x="41317" y="7144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2" name="자유형: 도형 266">
            <a:extLst>
              <a:ext uri="{FF2B5EF4-FFF2-40B4-BE49-F238E27FC236}">
                <a16:creationId xmlns="" xmlns:a16="http://schemas.microsoft.com/office/drawing/2014/main" id="{075A9052-D5DA-44A0-8E91-B8E6228474DA}"/>
              </a:ext>
            </a:extLst>
          </p:cNvPr>
          <p:cNvSpPr/>
          <p:nvPr/>
        </p:nvSpPr>
        <p:spPr>
          <a:xfrm>
            <a:off x="2085297" y="518253"/>
            <a:ext cx="67637" cy="33818"/>
          </a:xfrm>
          <a:custGeom>
            <a:avLst/>
            <a:gdLst>
              <a:gd name="connsiteX0" fmla="*/ 18266 w 57150"/>
              <a:gd name="connsiteY0" fmla="*/ 29432 h 28575"/>
              <a:gd name="connsiteX1" fmla="*/ 41031 w 57150"/>
              <a:gd name="connsiteY1" fmla="*/ 29432 h 28575"/>
              <a:gd name="connsiteX2" fmla="*/ 52366 w 57150"/>
              <a:gd name="connsiteY2" fmla="*/ 19526 h 28575"/>
              <a:gd name="connsiteX3" fmla="*/ 41317 w 57150"/>
              <a:gd name="connsiteY3" fmla="*/ 7144 h 28575"/>
              <a:gd name="connsiteX4" fmla="*/ 18552 w 57150"/>
              <a:gd name="connsiteY4" fmla="*/ 7144 h 28575"/>
              <a:gd name="connsiteX5" fmla="*/ 7218 w 57150"/>
              <a:gd name="connsiteY5" fmla="*/ 17050 h 28575"/>
              <a:gd name="connsiteX6" fmla="*/ 18266 w 57150"/>
              <a:gd name="connsiteY6" fmla="*/ 29432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" h="28575">
                <a:moveTo>
                  <a:pt x="18266" y="29432"/>
                </a:moveTo>
                <a:lnTo>
                  <a:pt x="41031" y="29432"/>
                </a:lnTo>
                <a:cubicBezTo>
                  <a:pt x="46746" y="29432"/>
                  <a:pt x="51795" y="25241"/>
                  <a:pt x="52366" y="19526"/>
                </a:cubicBezTo>
                <a:cubicBezTo>
                  <a:pt x="53128" y="12763"/>
                  <a:pt x="47889" y="7144"/>
                  <a:pt x="41317" y="7144"/>
                </a:cubicBezTo>
                <a:lnTo>
                  <a:pt x="18552" y="7144"/>
                </a:lnTo>
                <a:cubicBezTo>
                  <a:pt x="12837" y="7144"/>
                  <a:pt x="7789" y="11335"/>
                  <a:pt x="7218" y="17050"/>
                </a:cubicBezTo>
                <a:cubicBezTo>
                  <a:pt x="6455" y="23717"/>
                  <a:pt x="11694" y="29432"/>
                  <a:pt x="18266" y="29432"/>
                </a:cubicBezTo>
                <a:close/>
              </a:path>
            </a:pathLst>
          </a:custGeom>
          <a:solidFill>
            <a:srgbClr val="EFFCC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50142" y="1032271"/>
            <a:ext cx="3295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esmärk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2030: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taastuvatest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allikatest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toodetakse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elektrit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kogu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riigisisese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tarbimise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mahus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ehk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65%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kogu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toodetavast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3" y="978709"/>
            <a:ext cx="969069" cy="1128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6301" y="4633540"/>
            <a:ext cx="5600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50" y="31167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transpordis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liikuvuses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6491" y="1298347"/>
            <a:ext cx="3143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Transpordi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liikuvuse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arendamise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19700" y="1314449"/>
            <a:ext cx="3933824" cy="463154"/>
            <a:chOff x="5229225" y="1079896"/>
            <a:chExt cx="3933824" cy="463154"/>
          </a:xfrm>
        </p:grpSpPr>
        <p:sp>
          <p:nvSpPr>
            <p:cNvPr id="7" name="Rectangle 6"/>
            <p:cNvSpPr/>
            <p:nvPr/>
          </p:nvSpPr>
          <p:spPr>
            <a:xfrm>
              <a:off x="5229225" y="1079896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48274" y="1172973"/>
              <a:ext cx="3914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Keskkonnahoidliku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ühistranspordi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edendamine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229225" y="1882378"/>
            <a:ext cx="3914775" cy="646331"/>
            <a:chOff x="5238750" y="1647825"/>
            <a:chExt cx="3914775" cy="646331"/>
          </a:xfrm>
        </p:grpSpPr>
        <p:sp>
          <p:nvSpPr>
            <p:cNvPr id="11" name="Rectangle 10"/>
            <p:cNvSpPr/>
            <p:nvPr/>
          </p:nvSpPr>
          <p:spPr>
            <a:xfrm>
              <a:off x="5238750" y="1647825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76849" y="1647825"/>
              <a:ext cx="3762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Ohutu ja rohepööret toetava tänavakeskkonna loomine</a:t>
              </a:r>
            </a:p>
            <a:p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19700" y="2440810"/>
            <a:ext cx="3914775" cy="472679"/>
            <a:chOff x="5229225" y="2206257"/>
            <a:chExt cx="3914775" cy="472679"/>
          </a:xfrm>
        </p:grpSpPr>
        <p:sp>
          <p:nvSpPr>
            <p:cNvPr id="9" name="Rectangle 8"/>
            <p:cNvSpPr/>
            <p:nvPr/>
          </p:nvSpPr>
          <p:spPr>
            <a:xfrm>
              <a:off x="5229225" y="2215782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76849" y="2206257"/>
              <a:ext cx="3571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Keskkonnahoidlikku liikuvust soodustava linnakeskkonna loomine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19700" y="3035926"/>
            <a:ext cx="3914775" cy="463154"/>
            <a:chOff x="5229225" y="2801373"/>
            <a:chExt cx="3914775" cy="463154"/>
          </a:xfrm>
        </p:grpSpPr>
        <p:sp>
          <p:nvSpPr>
            <p:cNvPr id="10" name="Rectangle 9"/>
            <p:cNvSpPr/>
            <p:nvPr/>
          </p:nvSpPr>
          <p:spPr>
            <a:xfrm>
              <a:off x="5229225" y="2801373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76849" y="2802862"/>
              <a:ext cx="3752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Innovatiivse ja keskkonnahoidliku meretranspordi arendamine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38750" y="3619499"/>
            <a:ext cx="3914775" cy="677108"/>
            <a:chOff x="5248275" y="3384946"/>
            <a:chExt cx="3914775" cy="677108"/>
          </a:xfrm>
        </p:grpSpPr>
        <p:sp>
          <p:nvSpPr>
            <p:cNvPr id="12" name="Rectangle 11"/>
            <p:cNvSpPr/>
            <p:nvPr/>
          </p:nvSpPr>
          <p:spPr>
            <a:xfrm>
              <a:off x="5248275" y="3384946"/>
              <a:ext cx="391477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91135" y="3384946"/>
              <a:ext cx="35813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Innovatiivse ja keskkonnahoidliku lennutranspordi arendamine</a:t>
              </a:r>
            </a:p>
            <a:p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2" y="2528709"/>
            <a:ext cx="4056443" cy="20072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" y="1319231"/>
            <a:ext cx="1325523" cy="9114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32" y="2607891"/>
            <a:ext cx="3388397" cy="2562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85" y="235475"/>
            <a:ext cx="8705850" cy="572700"/>
          </a:xfrm>
        </p:spPr>
        <p:txBody>
          <a:bodyPr>
            <a:noAutofit/>
          </a:bodyPr>
          <a:lstStyle/>
          <a:p>
            <a:pPr algn="ctr"/>
            <a:r>
              <a:rPr lang="fi-FI" sz="3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Ruumiloome ja hoonetega seotud väljakutsed</a:t>
            </a:r>
            <a:endParaRPr lang="en-US" sz="3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1648" y="1247774"/>
            <a:ext cx="35528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ruumilise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planeerimisega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võimalik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toetada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mitmete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eesmärkide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saavutamist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931381" y="1832550"/>
            <a:ext cx="4222144" cy="463154"/>
            <a:chOff x="4931381" y="1832550"/>
            <a:chExt cx="4222144" cy="463154"/>
          </a:xfrm>
        </p:grpSpPr>
        <p:sp>
          <p:nvSpPr>
            <p:cNvPr id="11" name="Rectangle 10"/>
            <p:cNvSpPr/>
            <p:nvPr/>
          </p:nvSpPr>
          <p:spPr>
            <a:xfrm>
              <a:off x="4931381" y="1832550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48247" y="1832550"/>
              <a:ext cx="3984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Rahvastiku paiknemisest tulenevate keskkonnaprobleemide vähendamine ja ennetamine 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31381" y="2397323"/>
            <a:ext cx="4222144" cy="471190"/>
            <a:chOff x="4931381" y="2397323"/>
            <a:chExt cx="4222144" cy="471190"/>
          </a:xfrm>
        </p:grpSpPr>
        <p:sp>
          <p:nvSpPr>
            <p:cNvPr id="14" name="Rectangle 13"/>
            <p:cNvSpPr/>
            <p:nvPr/>
          </p:nvSpPr>
          <p:spPr>
            <a:xfrm>
              <a:off x="4931381" y="2405359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89759" y="2397323"/>
              <a:ext cx="3492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Kestliku arengu printsiipidest lähtuv ruumiline planeerimine 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40905" y="2994847"/>
            <a:ext cx="4222144" cy="463154"/>
            <a:chOff x="4940905" y="2994847"/>
            <a:chExt cx="4222144" cy="463154"/>
          </a:xfrm>
        </p:grpSpPr>
        <p:sp>
          <p:nvSpPr>
            <p:cNvPr id="17" name="Rectangle 16"/>
            <p:cNvSpPr/>
            <p:nvPr/>
          </p:nvSpPr>
          <p:spPr>
            <a:xfrm>
              <a:off x="4940905" y="2994847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89759" y="2994847"/>
              <a:ext cx="2957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Elukaarepõhise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lähenemise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juurutamine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ehitussektoris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40905" y="3562349"/>
            <a:ext cx="4222144" cy="472679"/>
            <a:chOff x="4940905" y="3562349"/>
            <a:chExt cx="4222144" cy="472679"/>
          </a:xfrm>
        </p:grpSpPr>
        <p:sp>
          <p:nvSpPr>
            <p:cNvPr id="20" name="Rectangle 19"/>
            <p:cNvSpPr/>
            <p:nvPr/>
          </p:nvSpPr>
          <p:spPr>
            <a:xfrm>
              <a:off x="4940905" y="3571874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02342" y="3562349"/>
              <a:ext cx="3333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Hoonete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rekonstrueerimine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energiatõhususe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suurendamiseks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40904" y="4152898"/>
            <a:ext cx="4203095" cy="463154"/>
            <a:chOff x="4959953" y="4171949"/>
            <a:chExt cx="4203095" cy="463154"/>
          </a:xfrm>
        </p:grpSpPr>
        <p:sp>
          <p:nvSpPr>
            <p:cNvPr id="23" name="Rectangle 22"/>
            <p:cNvSpPr/>
            <p:nvPr/>
          </p:nvSpPr>
          <p:spPr>
            <a:xfrm>
              <a:off x="4959953" y="4171949"/>
              <a:ext cx="4203095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15276" y="4245976"/>
              <a:ext cx="3559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Ehituse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valdkonna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digitaliseerimine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4" y="1025954"/>
            <a:ext cx="979395" cy="95309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0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735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880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Elamine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kogukonnas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367" y="2172742"/>
            <a:ext cx="2408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Tuleb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vähendada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transpordivajadust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931568" y="984846"/>
            <a:ext cx="4212431" cy="924764"/>
            <a:chOff x="4931568" y="1234554"/>
            <a:chExt cx="4212431" cy="924764"/>
          </a:xfrm>
        </p:grpSpPr>
        <p:sp>
          <p:nvSpPr>
            <p:cNvPr id="15" name="Rectangle 14"/>
            <p:cNvSpPr/>
            <p:nvPr/>
          </p:nvSpPr>
          <p:spPr>
            <a:xfrm>
              <a:off x="4931568" y="1234554"/>
              <a:ext cx="4212431" cy="751170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91100" y="1297544"/>
              <a:ext cx="397360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Igapäevatoimingud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linnas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15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minuti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maal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1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tunni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kaugusel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või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digitaalselt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  (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ruumiplaneerimine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digitaliseerimine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jagamismajandus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)</a:t>
              </a:r>
            </a:p>
            <a:p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31568" y="1819910"/>
            <a:ext cx="4471987" cy="565285"/>
            <a:chOff x="4931568" y="2069618"/>
            <a:chExt cx="4471987" cy="565285"/>
          </a:xfrm>
        </p:grpSpPr>
        <p:sp>
          <p:nvSpPr>
            <p:cNvPr id="18" name="Rectangle 17"/>
            <p:cNvSpPr/>
            <p:nvPr/>
          </p:nvSpPr>
          <p:spPr>
            <a:xfrm>
              <a:off x="4931568" y="2069618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7768" y="2142460"/>
              <a:ext cx="43957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Energiatõhusam </a:t>
              </a:r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 vähemate heidetega sõidukipark</a:t>
              </a:r>
            </a:p>
            <a:p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31568" y="2379206"/>
            <a:ext cx="4222144" cy="569213"/>
            <a:chOff x="4931568" y="2655809"/>
            <a:chExt cx="4222144" cy="569213"/>
          </a:xfrm>
        </p:grpSpPr>
        <p:sp>
          <p:nvSpPr>
            <p:cNvPr id="21" name="Rectangle 20"/>
            <p:cNvSpPr/>
            <p:nvPr/>
          </p:nvSpPr>
          <p:spPr>
            <a:xfrm>
              <a:off x="4931568" y="2655809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91100" y="2732579"/>
              <a:ext cx="37242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Keskkonnasõbralik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ühistransport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keskuste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vahel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43367" y="984846"/>
            <a:ext cx="27807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Rohkem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ruumi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rohelusele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(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pargid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alleed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kogukonnaaiad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elurikkuse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tsoonid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),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parem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mikrokliima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liikumine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aitab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tervist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säilitada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dirty="0">
              <a:solidFill>
                <a:schemeClr val="bg2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59" y="3061525"/>
            <a:ext cx="9436709" cy="224639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931569" y="2911406"/>
            <a:ext cx="4222144" cy="677108"/>
            <a:chOff x="4931569" y="3188009"/>
            <a:chExt cx="4222144" cy="677108"/>
          </a:xfrm>
        </p:grpSpPr>
        <p:sp>
          <p:nvSpPr>
            <p:cNvPr id="23" name="Rectangle 22"/>
            <p:cNvSpPr/>
            <p:nvPr/>
          </p:nvSpPr>
          <p:spPr>
            <a:xfrm>
              <a:off x="4931569" y="3208772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7626" y="3188009"/>
              <a:ext cx="410051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Võimaldame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ohutut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kergliiklust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(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kõndimine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jalgrattad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ratastoolid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)</a:t>
              </a:r>
            </a:p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1" y="816245"/>
            <a:ext cx="1078593" cy="10496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88669" y="3485831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39"/>
            <a:ext cx="9144000" cy="41067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58" y="3599977"/>
            <a:ext cx="2628678" cy="119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07" y="310504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Elamine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elamus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47" y="3324866"/>
            <a:ext cx="2409132" cy="142747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798851" y="1154764"/>
            <a:ext cx="2286592" cy="2286592"/>
            <a:chOff x="2729307" y="1019229"/>
            <a:chExt cx="2286592" cy="22865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307" y="1019229"/>
              <a:ext cx="2286592" cy="22865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21504" y="1688598"/>
              <a:ext cx="15089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300" dirty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Euroopa Liidus kulutavad hooned ~40% EL energiast:</a:t>
              </a:r>
            </a:p>
            <a:p>
              <a:r>
                <a:rPr lang="fi-FI" dirty="0"/>
                <a:t/>
              </a:r>
              <a:br>
                <a:rPr lang="fi-FI" dirty="0"/>
              </a:br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68697" y="1196429"/>
            <a:ext cx="3810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Lahendus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endParaRPr lang="en-US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ehitada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energiaefektiivseid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maju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renoveerida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vanu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79" y="3460406"/>
            <a:ext cx="1730704" cy="1292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4" y="578214"/>
            <a:ext cx="1066265" cy="103763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1761715"/>
            <a:ext cx="2635624" cy="600665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8965" y="2452031"/>
            <a:ext cx="2635624" cy="699481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4470" y="2473204"/>
            <a:ext cx="24025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Energiavaesus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2022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energiahindade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šokk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tabas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kõige</a:t>
            </a:r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haavatavamaid</a:t>
            </a:r>
            <a:endParaRPr lang="en-US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4470" y="1823971"/>
            <a:ext cx="25011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Odavalt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ehitatud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majades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kallis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sees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elada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60894" y="2218064"/>
            <a:ext cx="1612803" cy="975589"/>
          </a:xfrm>
          <a:prstGeom prst="rect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11778" y="2262889"/>
            <a:ext cx="169836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direktiiv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energiaefektiivsus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mõjutab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hoonete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müüki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üüri</a:t>
            </a:r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77635" y="2218063"/>
            <a:ext cx="1612803" cy="975589"/>
          </a:xfrm>
          <a:prstGeom prst="rect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75573" y="2290359"/>
            <a:ext cx="142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Finantseerimine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toetab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renoveerimist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eriti</a:t>
            </a:r>
            <a:r>
              <a: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vaesematel</a:t>
            </a:r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3121356"/>
            <a:ext cx="734822" cy="8977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29" y="1498275"/>
            <a:ext cx="2823721" cy="2823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11" y="12869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Ringmajandus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288922" y="953503"/>
            <a:ext cx="2735360" cy="635051"/>
            <a:chOff x="2984122" y="953503"/>
            <a:chExt cx="2735360" cy="635051"/>
          </a:xfrm>
        </p:grpSpPr>
        <p:sp>
          <p:nvSpPr>
            <p:cNvPr id="7" name="TextBox 6"/>
            <p:cNvSpPr txBox="1"/>
            <p:nvPr/>
          </p:nvSpPr>
          <p:spPr>
            <a:xfrm>
              <a:off x="2984122" y="953503"/>
              <a:ext cx="2181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Kestlikult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saadud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  <a:p>
              <a:pPr algn="ctr"/>
              <a:r>
                <a:rPr lang="en-GB" sz="1200" dirty="0" err="1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kohalik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ressurss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811" y="977615"/>
              <a:ext cx="921671" cy="610939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786437" y="1396749"/>
            <a:ext cx="1807177" cy="740130"/>
            <a:chOff x="5576887" y="1396749"/>
            <a:chExt cx="1807177" cy="740130"/>
          </a:xfrm>
        </p:grpSpPr>
        <p:sp>
          <p:nvSpPr>
            <p:cNvPr id="8" name="TextBox 7"/>
            <p:cNvSpPr txBox="1"/>
            <p:nvPr/>
          </p:nvSpPr>
          <p:spPr>
            <a:xfrm>
              <a:off x="5576887" y="1728793"/>
              <a:ext cx="1428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Tark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tarbimine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289" y="1396749"/>
              <a:ext cx="616775" cy="7401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193439" y="2397789"/>
            <a:ext cx="2019300" cy="723981"/>
            <a:chOff x="5983889" y="2397789"/>
            <a:chExt cx="2019300" cy="723981"/>
          </a:xfrm>
        </p:grpSpPr>
        <p:sp>
          <p:nvSpPr>
            <p:cNvPr id="9" name="TextBox 8"/>
            <p:cNvSpPr txBox="1"/>
            <p:nvPr/>
          </p:nvSpPr>
          <p:spPr>
            <a:xfrm>
              <a:off x="5983889" y="2628435"/>
              <a:ext cx="1400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Kauakestvad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tooted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427" y="2397789"/>
              <a:ext cx="766762" cy="7239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792011" y="3457075"/>
            <a:ext cx="2192380" cy="783950"/>
            <a:chOff x="5560218" y="3473305"/>
            <a:chExt cx="2192380" cy="783950"/>
          </a:xfrm>
        </p:grpSpPr>
        <p:sp>
          <p:nvSpPr>
            <p:cNvPr id="10" name="TextBox 9"/>
            <p:cNvSpPr txBox="1"/>
            <p:nvPr/>
          </p:nvSpPr>
          <p:spPr>
            <a:xfrm>
              <a:off x="5560218" y="3473305"/>
              <a:ext cx="146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Ohutu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materjaliringlus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046" y="3759824"/>
              <a:ext cx="1007552" cy="497431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358676" y="3802300"/>
            <a:ext cx="2073119" cy="1051169"/>
            <a:chOff x="3149126" y="3802300"/>
            <a:chExt cx="2073119" cy="1051169"/>
          </a:xfrm>
        </p:grpSpPr>
        <p:sp>
          <p:nvSpPr>
            <p:cNvPr id="11" name="TextBox 10"/>
            <p:cNvSpPr txBox="1"/>
            <p:nvPr/>
          </p:nvSpPr>
          <p:spPr>
            <a:xfrm>
              <a:off x="3498220" y="4391804"/>
              <a:ext cx="1724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Tooraine</a:t>
              </a:r>
              <a:r>
                <a:rPr lang="en-GB" sz="1200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varustuskindlus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126" y="3802300"/>
              <a:ext cx="698188" cy="102341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156731" y="3395654"/>
            <a:ext cx="1931752" cy="679922"/>
            <a:chOff x="947181" y="3395654"/>
            <a:chExt cx="1931752" cy="679922"/>
          </a:xfrm>
        </p:grpSpPr>
        <p:sp>
          <p:nvSpPr>
            <p:cNvPr id="12" name="TextBox 11"/>
            <p:cNvSpPr txBox="1"/>
            <p:nvPr/>
          </p:nvSpPr>
          <p:spPr>
            <a:xfrm>
              <a:off x="1450183" y="3571467"/>
              <a:ext cx="1428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Digitaalsed</a:t>
              </a:r>
              <a:endPara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lahendused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81" y="3395654"/>
              <a:ext cx="665911" cy="679922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98682" y="2246985"/>
            <a:ext cx="2190368" cy="857440"/>
            <a:chOff x="489132" y="2246985"/>
            <a:chExt cx="2190368" cy="857440"/>
          </a:xfrm>
        </p:grpSpPr>
        <p:sp>
          <p:nvSpPr>
            <p:cNvPr id="13" name="TextBox 12"/>
            <p:cNvSpPr txBox="1"/>
            <p:nvPr/>
          </p:nvSpPr>
          <p:spPr>
            <a:xfrm>
              <a:off x="1045920" y="2484330"/>
              <a:ext cx="1633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Väheneb</a:t>
              </a:r>
              <a:endPara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sz="1200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keskkonnakoormus</a:t>
              </a:r>
              <a:endParaRPr lang="en-US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32" y="2246985"/>
              <a:ext cx="684127" cy="85744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905007" y="1471353"/>
            <a:ext cx="156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Kasvab</a:t>
            </a:r>
            <a:endParaRPr lang="en-GB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konkurentsivõime</a:t>
            </a:r>
            <a:endParaRPr lang="en-US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9470" y="2284369"/>
            <a:ext cx="236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Eestis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toimiv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ringse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tootmise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tarbimise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süsteem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GB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ning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oleme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nutikas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ringmajandust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eestvedav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riik</a:t>
            </a:r>
            <a:r>
              <a: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70" y="965474"/>
            <a:ext cx="1106585" cy="7110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70" y="130563"/>
            <a:ext cx="954111" cy="880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42" y="195870"/>
            <a:ext cx="1061469" cy="86485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278" y="396517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Ringmajanduse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21856" y="1666219"/>
            <a:ext cx="4222144" cy="464954"/>
            <a:chOff x="4921856" y="1666219"/>
            <a:chExt cx="4222144" cy="464954"/>
          </a:xfrm>
        </p:grpSpPr>
        <p:sp>
          <p:nvSpPr>
            <p:cNvPr id="14" name="Rectangle 13"/>
            <p:cNvSpPr/>
            <p:nvPr/>
          </p:nvSpPr>
          <p:spPr>
            <a:xfrm>
              <a:off x="4921856" y="1666219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38725" y="1669508"/>
              <a:ext cx="354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Ringmajanduse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riikliku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koordinatsiooni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edendamine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21856" y="2234653"/>
            <a:ext cx="4222144" cy="463154"/>
            <a:chOff x="4921856" y="2234653"/>
            <a:chExt cx="4222144" cy="463154"/>
          </a:xfrm>
        </p:grpSpPr>
        <p:sp>
          <p:nvSpPr>
            <p:cNvPr id="19" name="Rectangle 18"/>
            <p:cNvSpPr/>
            <p:nvPr/>
          </p:nvSpPr>
          <p:spPr>
            <a:xfrm>
              <a:off x="4921856" y="2234653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38725" y="2236142"/>
              <a:ext cx="345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Ringsete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lahenduste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kasutuselevõtu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arendamine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ettevõtetes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21856" y="2818744"/>
            <a:ext cx="4222144" cy="691635"/>
            <a:chOff x="4921856" y="2818744"/>
            <a:chExt cx="4222144" cy="691635"/>
          </a:xfrm>
        </p:grpSpPr>
        <p:sp>
          <p:nvSpPr>
            <p:cNvPr id="20" name="Rectangle 19"/>
            <p:cNvSpPr/>
            <p:nvPr/>
          </p:nvSpPr>
          <p:spPr>
            <a:xfrm>
              <a:off x="4921856" y="2818744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72062" y="2833271"/>
              <a:ext cx="34575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Uute ja innovaatiliste ringsete ärimudelite toetamine</a:t>
              </a:r>
            </a:p>
            <a:p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21856" y="3415129"/>
            <a:ext cx="4222144" cy="463154"/>
            <a:chOff x="4921856" y="3415129"/>
            <a:chExt cx="4222144" cy="463154"/>
          </a:xfrm>
        </p:grpSpPr>
        <p:sp>
          <p:nvSpPr>
            <p:cNvPr id="21" name="Rectangle 20"/>
            <p:cNvSpPr/>
            <p:nvPr/>
          </p:nvSpPr>
          <p:spPr>
            <a:xfrm>
              <a:off x="4921856" y="3415129"/>
              <a:ext cx="4222144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38725" y="3415129"/>
              <a:ext cx="3581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Jäätmekäitluse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korraldamine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vastavalt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EL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tasemel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seatud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eesmärkidele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2" y="1996100"/>
            <a:ext cx="3812338" cy="25715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8" y="339969"/>
            <a:ext cx="954111" cy="8807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001"/>
            <a:ext cx="9144000" cy="41067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369194" y="1438288"/>
            <a:ext cx="1875159" cy="384516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69193" y="1905531"/>
            <a:ext cx="1875159" cy="600665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69194" y="2599266"/>
            <a:ext cx="1875159" cy="600665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" y="2304799"/>
            <a:ext cx="4769362" cy="2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2120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Elurikkuse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kahanemise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aeglustamine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1611" y="1022584"/>
            <a:ext cx="51667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Elurikkuse jätkuv vähenemine seab ohtu</a:t>
            </a:r>
          </a:p>
          <a:p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3919" y="1468267"/>
            <a:ext cx="2352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majanduse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0884" y="1975030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inimeste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sissetulekud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elukvaliteedi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690" y="2674577"/>
            <a:ext cx="223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varustatuse toidu ja </a:t>
            </a:r>
            <a:endParaRPr lang="fi-FI" sz="1200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fi-FI" sz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puhta </a:t>
            </a:r>
            <a:r>
              <a:rPr lang="fi-FI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veega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9" y="1043001"/>
            <a:ext cx="1087242" cy="90029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490371" y="1422693"/>
            <a:ext cx="3283603" cy="3252105"/>
          </a:xfrm>
          <a:prstGeom prst="ellipse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49748" y="1997142"/>
            <a:ext cx="33242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Euroopa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Liidu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elurikkuse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strateegias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seatud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eesmärgiks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võtta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2030.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kaitse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alla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vähemalt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30%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maismaast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merest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ning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seda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oodatakse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igalt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liikmesriigilt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Koos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territoriaalmerega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oli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2022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aasta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lõpus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kaitse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all 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23%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pindalast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 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99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8" y="29262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</a:t>
            </a:r>
            <a:r>
              <a:rPr lang="en-US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toidusüsteem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6262" y="2009775"/>
            <a:ext cx="4595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5935" y="1313491"/>
            <a:ext cx="3861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Kestliku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toidusüsteemi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arendamise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5" y="2273728"/>
            <a:ext cx="4759501" cy="24586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22175" y="1299211"/>
            <a:ext cx="3749281" cy="738316"/>
            <a:chOff x="5404245" y="1299211"/>
            <a:chExt cx="3749281" cy="738316"/>
          </a:xfrm>
        </p:grpSpPr>
        <p:sp>
          <p:nvSpPr>
            <p:cNvPr id="8" name="Rectangle 7"/>
            <p:cNvSpPr/>
            <p:nvPr/>
          </p:nvSpPr>
          <p:spPr>
            <a:xfrm>
              <a:off x="5404245" y="1299211"/>
              <a:ext cx="3749281" cy="594041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39978" y="1360419"/>
              <a:ext cx="32456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Põllumajanduse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keskkonnamõju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vähendamine</a:t>
              </a:r>
              <a:r>
                <a:rPr lang="en-US" sz="1200" b="1" dirty="0">
                  <a:solidFill>
                    <a:schemeClr val="tx1"/>
                  </a:solidFill>
                </a:rPr>
                <a:t> </a:t>
              </a:r>
            </a:p>
            <a:p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22175" y="1992453"/>
            <a:ext cx="3739753" cy="739574"/>
            <a:chOff x="5404245" y="1992453"/>
            <a:chExt cx="3739753" cy="739574"/>
          </a:xfrm>
        </p:grpSpPr>
        <p:sp>
          <p:nvSpPr>
            <p:cNvPr id="9" name="Rectangle 8"/>
            <p:cNvSpPr/>
            <p:nvPr/>
          </p:nvSpPr>
          <p:spPr>
            <a:xfrm>
              <a:off x="5404245" y="1992453"/>
              <a:ext cx="3739753" cy="73957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39978" y="2023396"/>
              <a:ext cx="2921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Antimikroobikumide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kasutamise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vähendamine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ning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loomatervise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-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heaolu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parandamine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22176" y="3503075"/>
            <a:ext cx="3749280" cy="510974"/>
            <a:chOff x="5404246" y="3503075"/>
            <a:chExt cx="3749280" cy="510974"/>
          </a:xfrm>
        </p:grpSpPr>
        <p:sp>
          <p:nvSpPr>
            <p:cNvPr id="11" name="Rectangle 10"/>
            <p:cNvSpPr/>
            <p:nvPr/>
          </p:nvSpPr>
          <p:spPr>
            <a:xfrm>
              <a:off x="5404246" y="3503075"/>
              <a:ext cx="3749280" cy="51097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37884" y="3536819"/>
              <a:ext cx="2905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Põllumajandus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toidusektori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digiülemineku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22175" y="2794091"/>
            <a:ext cx="3749281" cy="646331"/>
            <a:chOff x="5404245" y="2794091"/>
            <a:chExt cx="3749281" cy="646331"/>
          </a:xfrm>
        </p:grpSpPr>
        <p:sp>
          <p:nvSpPr>
            <p:cNvPr id="10" name="Rectangle 9"/>
            <p:cNvSpPr/>
            <p:nvPr/>
          </p:nvSpPr>
          <p:spPr>
            <a:xfrm>
              <a:off x="5404245" y="2822666"/>
              <a:ext cx="3749281" cy="59724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39978" y="2794091"/>
              <a:ext cx="3036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Toiduainetööstuse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põllumajandustootjate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investeeringute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22175" y="4098073"/>
            <a:ext cx="3739755" cy="541037"/>
            <a:chOff x="5217317" y="4069063"/>
            <a:chExt cx="3943351" cy="541037"/>
          </a:xfrm>
        </p:grpSpPr>
        <p:sp>
          <p:nvSpPr>
            <p:cNvPr id="12" name="Rectangle 11"/>
            <p:cNvSpPr/>
            <p:nvPr/>
          </p:nvSpPr>
          <p:spPr>
            <a:xfrm>
              <a:off x="5217317" y="4069063"/>
              <a:ext cx="3943351" cy="541037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76868" y="4108748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Tarbijate ja toidukäitlejate teadlikkuse suurendamine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9" y="1221248"/>
            <a:ext cx="1180296" cy="9276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9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50" y="33072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Mahepõllumajandus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2457" y="1003888"/>
            <a:ext cx="6629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Eestis on  koostatud mahepõllumajanduse  </a:t>
            </a:r>
            <a:endParaRPr lang="fi-FI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edendamise </a:t>
            </a:r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tegevuskava 2023-2030. </a:t>
            </a:r>
            <a:endParaRPr lang="fi-FI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Sellel </a:t>
            </a:r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on kolm sammast:</a:t>
            </a:r>
          </a:p>
          <a:p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31546"/>
            <a:ext cx="5665694" cy="2917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6" y="1003888"/>
            <a:ext cx="1180296" cy="92765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3927" y="2743389"/>
            <a:ext cx="2845739" cy="663199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5716" y="3510393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3997" y="3520729"/>
            <a:ext cx="216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Maheekspordi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edendamine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3926" y="2104953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47919" y="2123904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Mahetootmise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töötlemise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edendamine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611" y="2717613"/>
            <a:ext cx="2813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Mahetoidu tarbimise edendamine ja nõudluse suurendamine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83" y="2335993"/>
            <a:ext cx="4451966" cy="2394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00" y="31167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fi-FI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Miks me teel oleme? 1/2</a:t>
            </a:r>
            <a:endParaRPr lang="en-US" sz="4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9828" y="1448347"/>
            <a:ext cx="39528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Vajame </a:t>
            </a:r>
            <a:r>
              <a:rPr lang="fi-FI" sz="24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muutust, sest inimesed </a:t>
            </a:r>
            <a:r>
              <a:rPr lang="fi-FI" sz="24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on mures.</a:t>
            </a:r>
            <a:endParaRPr lang="fi-FI" sz="24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15036" y="1591213"/>
            <a:ext cx="3162300" cy="790882"/>
            <a:chOff x="6005513" y="1591213"/>
            <a:chExt cx="3162300" cy="790882"/>
          </a:xfrm>
        </p:grpSpPr>
        <p:sp>
          <p:nvSpPr>
            <p:cNvPr id="10" name="Pentagon 9"/>
            <p:cNvSpPr/>
            <p:nvPr/>
          </p:nvSpPr>
          <p:spPr>
            <a:xfrm flipH="1">
              <a:off x="6005513" y="1591213"/>
              <a:ext cx="3162300" cy="659439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10350" y="1643431"/>
              <a:ext cx="22383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Energia-, riigi- ja toidujulgeoleku mured</a:t>
              </a:r>
            </a:p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05512" y="2370290"/>
            <a:ext cx="3138487" cy="659439"/>
            <a:chOff x="6005512" y="2370290"/>
            <a:chExt cx="3138487" cy="659439"/>
          </a:xfrm>
        </p:grpSpPr>
        <p:sp>
          <p:nvSpPr>
            <p:cNvPr id="12" name="Pentagon 11"/>
            <p:cNvSpPr/>
            <p:nvPr/>
          </p:nvSpPr>
          <p:spPr>
            <a:xfrm flipH="1">
              <a:off x="6005512" y="2370290"/>
              <a:ext cx="3138487" cy="659439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D4B2D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05587" y="2438400"/>
              <a:ext cx="1981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Ressursse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raiskav</a:t>
              </a:r>
              <a:r>
                <a: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majandamine</a:t>
              </a:r>
              <a:r>
                <a: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05513" y="3154963"/>
            <a:ext cx="3138486" cy="785477"/>
            <a:chOff x="6005513" y="3154963"/>
            <a:chExt cx="3138486" cy="785477"/>
          </a:xfrm>
        </p:grpSpPr>
        <p:sp>
          <p:nvSpPr>
            <p:cNvPr id="13" name="Pentagon 12"/>
            <p:cNvSpPr/>
            <p:nvPr/>
          </p:nvSpPr>
          <p:spPr>
            <a:xfrm flipH="1">
              <a:off x="6005513" y="3154963"/>
              <a:ext cx="3138486" cy="647634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48447" y="3201776"/>
              <a:ext cx="244316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Liikumisvõimalused </a:t>
              </a:r>
              <a:r>
                <a:rPr lang="fi-FI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on piiratud ja saastavad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146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701"/>
            <a:ext cx="9172535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Keskkonnateadlikkus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riigivalitsemisel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1/2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1498" y="2323198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Riigivalitsemise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723" y="1263803"/>
            <a:ext cx="4638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Riigikorraldus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muudetakse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keskkonnahoidlikumaks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Lisaks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luuakse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roheüleminekuks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sobivaid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tingimusi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nii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era-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kui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kolmandale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sektorile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dirty="0">
              <a:solidFill>
                <a:schemeClr val="bg2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1237" y="2680385"/>
            <a:ext cx="3085008" cy="2014353"/>
            <a:chOff x="70651" y="2808330"/>
            <a:chExt cx="3516955" cy="22963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6" y="2808330"/>
              <a:ext cx="3512170" cy="22963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51" y="3036862"/>
              <a:ext cx="3379454" cy="12669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5040609" y="1897796"/>
            <a:ext cx="4103391" cy="463154"/>
            <a:chOff x="5040609" y="1897796"/>
            <a:chExt cx="4103391" cy="463154"/>
          </a:xfrm>
        </p:grpSpPr>
        <p:sp>
          <p:nvSpPr>
            <p:cNvPr id="12" name="Rectangle 11"/>
            <p:cNvSpPr/>
            <p:nvPr/>
          </p:nvSpPr>
          <p:spPr>
            <a:xfrm>
              <a:off x="5040609" y="1897796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9205" y="1899285"/>
              <a:ext cx="3408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Avaliku sektori keskkonna- ja kasvuhoonegaaside jalajälje vähendamine 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0608" y="2449823"/>
            <a:ext cx="4103391" cy="475029"/>
            <a:chOff x="5040608" y="2449823"/>
            <a:chExt cx="4103391" cy="475029"/>
          </a:xfrm>
        </p:grpSpPr>
        <p:sp>
          <p:nvSpPr>
            <p:cNvPr id="13" name="Rectangle 12"/>
            <p:cNvSpPr/>
            <p:nvPr/>
          </p:nvSpPr>
          <p:spPr>
            <a:xfrm>
              <a:off x="5040608" y="2461698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51616" y="2449823"/>
              <a:ext cx="388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Väärtuspõhiste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riigihangete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osakaalu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suurendamine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40609" y="3030966"/>
            <a:ext cx="4198396" cy="463154"/>
            <a:chOff x="5040609" y="3030966"/>
            <a:chExt cx="4198396" cy="463154"/>
          </a:xfrm>
        </p:grpSpPr>
        <p:sp>
          <p:nvSpPr>
            <p:cNvPr id="14" name="Rectangle 13"/>
            <p:cNvSpPr/>
            <p:nvPr/>
          </p:nvSpPr>
          <p:spPr>
            <a:xfrm>
              <a:off x="5040609" y="3030966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54639" y="3032455"/>
              <a:ext cx="408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Riigi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hoonestatud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kinnisvara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arendamine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haldamine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rohereformi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eesmärkidest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lähtuvalt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40609" y="3605647"/>
            <a:ext cx="4103391" cy="677108"/>
            <a:chOff x="5040609" y="3605647"/>
            <a:chExt cx="4103391" cy="677108"/>
          </a:xfrm>
        </p:grpSpPr>
        <p:sp>
          <p:nvSpPr>
            <p:cNvPr id="15" name="Rectangle 14"/>
            <p:cNvSpPr/>
            <p:nvPr/>
          </p:nvSpPr>
          <p:spPr>
            <a:xfrm>
              <a:off x="5040609" y="3617739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72886" y="3605647"/>
              <a:ext cx="331321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Riigi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eelarve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-,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finants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maksupoliitika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kooskõla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rohereformi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eesmärkidega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40607" y="4211505"/>
            <a:ext cx="4103391" cy="463154"/>
            <a:chOff x="5040607" y="4211505"/>
            <a:chExt cx="4103391" cy="463154"/>
          </a:xfrm>
        </p:grpSpPr>
        <p:sp>
          <p:nvSpPr>
            <p:cNvPr id="16" name="Rectangle 15"/>
            <p:cNvSpPr/>
            <p:nvPr/>
          </p:nvSpPr>
          <p:spPr>
            <a:xfrm>
              <a:off x="5040607" y="4211505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72886" y="4211505"/>
              <a:ext cx="3623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Kohalike omavalitsuste tegevuste panustamine </a:t>
              </a:r>
              <a:r>
                <a:rPr lang="fi-FI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rohereformi </a:t>
              </a:r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eesmärkide saavutamisse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22" y="3147668"/>
            <a:ext cx="1255478" cy="15229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4" y="1035297"/>
            <a:ext cx="784717" cy="10940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63" y="4233023"/>
            <a:ext cx="360247" cy="44014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94" y="372950"/>
            <a:ext cx="8934212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Keskkonnateadlikkus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riigivalitsemisel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2/2</a:t>
            </a:r>
            <a:b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67562" y="1399864"/>
            <a:ext cx="4103391" cy="672621"/>
            <a:chOff x="5067562" y="1399864"/>
            <a:chExt cx="4103391" cy="672621"/>
          </a:xfrm>
        </p:grpSpPr>
        <p:sp>
          <p:nvSpPr>
            <p:cNvPr id="11" name="Rectangle 10"/>
            <p:cNvSpPr/>
            <p:nvPr/>
          </p:nvSpPr>
          <p:spPr>
            <a:xfrm>
              <a:off x="5067562" y="1399864"/>
              <a:ext cx="4103391" cy="672621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68970" y="1451595"/>
              <a:ext cx="3954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Keskkonnateadlike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otsuste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vastuvõtmist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toetavate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andmete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kättesaadavuse</a:t>
              </a:r>
              <a:r>
                <a:rPr lang="en-US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tagamine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67562" y="2160343"/>
            <a:ext cx="4103391" cy="470390"/>
            <a:chOff x="5067562" y="2160343"/>
            <a:chExt cx="4103391" cy="470390"/>
          </a:xfrm>
        </p:grpSpPr>
        <p:sp>
          <p:nvSpPr>
            <p:cNvPr id="13" name="Rectangle 12"/>
            <p:cNvSpPr/>
            <p:nvPr/>
          </p:nvSpPr>
          <p:spPr>
            <a:xfrm>
              <a:off x="5067562" y="2160343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5161" y="2169068"/>
              <a:ext cx="37288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Rohe- ja digilahenduste suurema ühisosa loomine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58890" y="2723765"/>
            <a:ext cx="4225469" cy="463154"/>
            <a:chOff x="5094515" y="2741695"/>
            <a:chExt cx="4225469" cy="463154"/>
          </a:xfrm>
        </p:grpSpPr>
        <p:sp>
          <p:nvSpPr>
            <p:cNvPr id="14" name="Rectangle 13"/>
            <p:cNvSpPr/>
            <p:nvPr/>
          </p:nvSpPr>
          <p:spPr>
            <a:xfrm>
              <a:off x="5094515" y="2741695"/>
              <a:ext cx="4103391" cy="463154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16590" y="2829235"/>
              <a:ext cx="4103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Riigi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IKT-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sektori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kestlikkuse</a:t>
              </a:r>
              <a:r>
                <a:rPr lang="en-US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sz="1200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suurendamine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67563" y="3290721"/>
            <a:ext cx="4421456" cy="528919"/>
            <a:chOff x="5103188" y="3390511"/>
            <a:chExt cx="4421456" cy="340929"/>
          </a:xfrm>
        </p:grpSpPr>
        <p:sp>
          <p:nvSpPr>
            <p:cNvPr id="12" name="Rectangle 11"/>
            <p:cNvSpPr/>
            <p:nvPr/>
          </p:nvSpPr>
          <p:spPr>
            <a:xfrm>
              <a:off x="5103188" y="3390511"/>
              <a:ext cx="4103391" cy="323165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21821" y="3454441"/>
              <a:ext cx="43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Eestile rohepoliitiline kuvand</a:t>
              </a:r>
              <a:endPara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67563" y="3893325"/>
            <a:ext cx="4469808" cy="739863"/>
            <a:chOff x="5088107" y="4273529"/>
            <a:chExt cx="4469808" cy="739863"/>
          </a:xfrm>
        </p:grpSpPr>
        <p:sp>
          <p:nvSpPr>
            <p:cNvPr id="15" name="Rectangle 14"/>
            <p:cNvSpPr/>
            <p:nvPr/>
          </p:nvSpPr>
          <p:spPr>
            <a:xfrm>
              <a:off x="5088107" y="4273529"/>
              <a:ext cx="4103391" cy="571098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00896" y="4336284"/>
              <a:ext cx="435701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Rohepoliitika </a:t>
              </a:r>
              <a:r>
                <a:rPr lang="fi-FI" sz="1200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korraldamise ja kommunikatsiooni järjepidevus ning mõõdetavus</a:t>
              </a:r>
            </a:p>
            <a:p>
              <a:endParaRPr lang="en-US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47542" y="2083737"/>
            <a:ext cx="3391068" cy="2266570"/>
            <a:chOff x="487771" y="2072485"/>
            <a:chExt cx="3925895" cy="25557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71" y="2072485"/>
              <a:ext cx="3925895" cy="25557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17" y="2217083"/>
              <a:ext cx="3379454" cy="12669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4" y="1035297"/>
            <a:ext cx="784717" cy="10940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48745" y="1543928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Riigivalitsemise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väljakutsed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88669" y="4769157"/>
            <a:ext cx="5600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0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tegevusplaan</a:t>
            </a:r>
            <a:r>
              <a:rPr lang="en-GB" sz="1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2023-2025</a:t>
            </a:r>
            <a:endParaRPr lang="en-US" sz="1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1068371"/>
            <a:ext cx="9144000" cy="41067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1529" y="3609050"/>
            <a:ext cx="3005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Käitumise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muutmiseks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seatud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prioriteedid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eesmärgid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lepitud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kokku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vajalikes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tegevustes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371" y="1549395"/>
            <a:ext cx="2938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Kui me ei muuda oma käitumist ja majandust, siis olukord </a:t>
            </a:r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halveneb:</a:t>
            </a:r>
            <a:endParaRPr lang="fi-FI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fi-FI" dirty="0"/>
              <a:t/>
            </a:r>
            <a:br>
              <a:rPr lang="fi-FI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86" y="0"/>
            <a:ext cx="4914901" cy="4453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28" y="254772"/>
            <a:ext cx="5322028" cy="1051513"/>
          </a:xfrm>
        </p:spPr>
        <p:txBody>
          <a:bodyPr>
            <a:noAutofit/>
          </a:bodyPr>
          <a:lstStyle/>
          <a:p>
            <a:r>
              <a:rPr lang="fi-FI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Miks me peame </a:t>
            </a:r>
            <a:r>
              <a:rPr lang="fi-FI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teel </a:t>
            </a:r>
            <a:r>
              <a:rPr lang="fi-FI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edasi liikuma?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580733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8965" y="3195049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3826501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5716" y="4453008"/>
            <a:ext cx="2845739" cy="541037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5826" y="2713734"/>
            <a:ext cx="2351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Investoreid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on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raske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leida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58" y="3234734"/>
            <a:ext cx="256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Tooraine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kallineb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või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kaob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kasutusest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709" y="3949554"/>
            <a:ext cx="2208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Kaob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suur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osa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töökohtadest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4659" y="449269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Elukeskkond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halveneb</a:t>
            </a:r>
            <a:r>
              <a:rPr lang="en-US" sz="1200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veelgi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371"/>
            <a:ext cx="9144000" cy="410679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964800" y="2590799"/>
            <a:ext cx="3623388" cy="1043623"/>
          </a:xfrm>
          <a:prstGeom prst="rect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64800" y="3749721"/>
            <a:ext cx="3623388" cy="1043623"/>
          </a:xfrm>
          <a:prstGeom prst="rect">
            <a:avLst/>
          </a:prstGeom>
          <a:solidFill>
            <a:schemeClr val="bg1"/>
          </a:solidFill>
          <a:ln>
            <a:solidFill>
              <a:srgbClr val="1D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393" y="307390"/>
            <a:ext cx="6160215" cy="1181338"/>
          </a:xfrm>
        </p:spPr>
        <p:txBody>
          <a:bodyPr>
            <a:noAutofit/>
          </a:bodyPr>
          <a:lstStyle/>
          <a:p>
            <a:pPr algn="ctr"/>
            <a:r>
              <a:rPr lang="fi-FI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 teel </a:t>
            </a:r>
            <a:br>
              <a:rPr lang="fi-FI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fi-FI" sz="36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ei tohi lõigata</a:t>
            </a:r>
            <a:endParaRPr lang="en-US" sz="36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10105" y="0"/>
            <a:ext cx="2305533" cy="1909717"/>
          </a:xfrm>
          <a:prstGeom prst="downArrow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251" y="235093"/>
            <a:ext cx="15998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Kiusatus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teha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ainult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populaarseid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reforme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algn="ctr"/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Ettekäänded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99608" y="2634148"/>
            <a:ext cx="3781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Elamute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soojustamine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vähendab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energiakulu</a:t>
            </a:r>
            <a:endParaRPr lang="en-US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lihtsam</a:t>
            </a:r>
            <a:r>
              <a:rPr lang="en-US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üleminek</a:t>
            </a:r>
            <a:r>
              <a: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taastuvenergiale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5400000">
            <a:off x="6663115" y="3151204"/>
            <a:ext cx="198589" cy="159803"/>
          </a:xfrm>
          <a:prstGeom prst="rightArrow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67" y="954858"/>
            <a:ext cx="3344443" cy="15195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84" y="3241869"/>
            <a:ext cx="3294937" cy="1527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03445" y="1818540"/>
            <a:ext cx="26328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Rohereformid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toetavad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üksteist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algn="ctr"/>
            <a:endParaRPr lang="en-US" b="1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endParaRPr lang="en-US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21675" y="3814895"/>
            <a:ext cx="4336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Digitaliseerimine vähendab </a:t>
            </a:r>
            <a:endParaRPr lang="nn-NO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nn-NO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transpordivajadust</a:t>
            </a:r>
          </a:p>
          <a:p>
            <a:pPr algn="ctr"/>
            <a:r>
              <a:rPr lang="nn-NO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  <a:p>
            <a:pPr algn="ctr"/>
            <a:r>
              <a:rPr lang="nn-NO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lihtsam </a:t>
            </a:r>
            <a:r>
              <a:rPr lang="nn-NO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üle minna kergliiklusele</a:t>
            </a:r>
            <a:endParaRPr lang="en-US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730" y="1990893"/>
            <a:ext cx="1904918" cy="530970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0730" y="2600841"/>
            <a:ext cx="1904918" cy="530970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10730" y="3218751"/>
            <a:ext cx="1904918" cy="530970"/>
          </a:xfrm>
          <a:prstGeom prst="rect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9800" y="2102489"/>
            <a:ext cx="1162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Kallis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105" y="2722997"/>
            <a:ext cx="2296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Pole </a:t>
            </a:r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harjumuspärane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614" y="3326646"/>
            <a:ext cx="133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Ebamugav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9" name="Right Arrow 38"/>
          <p:cNvSpPr/>
          <p:nvPr/>
        </p:nvSpPr>
        <p:spPr>
          <a:xfrm rot="5400000">
            <a:off x="6655712" y="4324117"/>
            <a:ext cx="198589" cy="159803"/>
          </a:xfrm>
          <a:prstGeom prst="rightArrow">
            <a:avLst/>
          </a:prstGeom>
          <a:solidFill>
            <a:srgbClr val="1D4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8371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34" y="36938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Terviklik</a:t>
            </a:r>
            <a:r>
              <a:rPr lang="en-US" sz="36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6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</a:t>
            </a:r>
            <a:endParaRPr lang="en-US" sz="3600" dirty="0">
              <a:solidFill>
                <a:srgbClr val="1D4B2D"/>
              </a:solidFill>
              <a:effectLst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4254" y="1095719"/>
            <a:ext cx="66812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vähendab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kulusid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meeldivam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elukeskkond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turvatunne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annab</a:t>
            </a:r>
            <a:r>
              <a:rPr lang="en-US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konkurentsieelise</a:t>
            </a:r>
            <a:endParaRPr lang="en-US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edukas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majandusmudel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endale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tulevastele</a:t>
            </a:r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18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põlvedele</a:t>
            </a: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8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en-US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7" y="2546497"/>
            <a:ext cx="7809520" cy="2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036700"/>
            <a:ext cx="9144000" cy="4106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6512" y="1971674"/>
            <a:ext cx="39719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Infomaterjal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on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koostatud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GB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/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Eesti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Kliimaministeeriumi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tellimisel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 lvl="0" algn="ctr"/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/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Koostaja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endParaRPr lang="en-GB" sz="12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/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MTÜ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Koolitus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Nõustamiskeskus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HARED</a:t>
            </a:r>
          </a:p>
          <a:p>
            <a:pPr lvl="0" algn="ctr">
              <a:spcBef>
                <a:spcPts val="1200"/>
              </a:spcBef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Kujundaja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illustraator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Epp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Margna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Hinoelo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OÜ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lvl="0" algn="ctr">
              <a:spcBef>
                <a:spcPts val="1200"/>
              </a:spcBef>
            </a:pPr>
            <a:r>
              <a:rPr lang="en-GB" sz="12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Kujunduses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kasutatud</a:t>
            </a:r>
            <a:r>
              <a:rPr lang="en-GB" sz="12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graafika</a:t>
            </a:r>
            <a:r>
              <a:rPr lang="en-GB" sz="12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GB" sz="1200" dirty="0" err="1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Freepik</a:t>
            </a:r>
            <a:endParaRPr lang="en-GB" sz="12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054" y="26405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fi-FI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Miks me teel oleme? </a:t>
            </a:r>
            <a:r>
              <a:rPr lang="fi-FI" sz="40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2/2</a:t>
            </a:r>
            <a:endParaRPr lang="en-US" sz="4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06" y="1019503"/>
            <a:ext cx="3015239" cy="294289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72175" y="1285876"/>
            <a:ext cx="3171825" cy="600075"/>
            <a:chOff x="5972175" y="1285876"/>
            <a:chExt cx="3171825" cy="600075"/>
          </a:xfrm>
        </p:grpSpPr>
        <p:sp>
          <p:nvSpPr>
            <p:cNvPr id="5" name="Pentagon 4"/>
            <p:cNvSpPr/>
            <p:nvPr/>
          </p:nvSpPr>
          <p:spPr>
            <a:xfrm flipH="1">
              <a:off x="5972175" y="1285876"/>
              <a:ext cx="3171825" cy="600075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48412" y="1324303"/>
              <a:ext cx="2419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Kliimamuutusest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 </a:t>
              </a:r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tingitud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keskkonnakahjud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72174" y="2009775"/>
            <a:ext cx="3171825" cy="600075"/>
            <a:chOff x="5972174" y="2009775"/>
            <a:chExt cx="3171825" cy="600075"/>
          </a:xfrm>
        </p:grpSpPr>
        <p:sp>
          <p:nvSpPr>
            <p:cNvPr id="6" name="Pentagon 5"/>
            <p:cNvSpPr/>
            <p:nvPr/>
          </p:nvSpPr>
          <p:spPr>
            <a:xfrm flipH="1">
              <a:off x="5972174" y="2009775"/>
              <a:ext cx="3171825" cy="600075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53175" y="2061880"/>
              <a:ext cx="2505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Reostatud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ebatervislik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</a:p>
            <a:p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keskkond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72175" y="2733674"/>
            <a:ext cx="3190873" cy="762001"/>
            <a:chOff x="5972175" y="2733674"/>
            <a:chExt cx="3190873" cy="762001"/>
          </a:xfrm>
        </p:grpSpPr>
        <p:sp>
          <p:nvSpPr>
            <p:cNvPr id="7" name="Pentagon 6"/>
            <p:cNvSpPr/>
            <p:nvPr/>
          </p:nvSpPr>
          <p:spPr>
            <a:xfrm flipH="1">
              <a:off x="5972175" y="2733674"/>
              <a:ext cx="3171825" cy="600075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67461" y="2757011"/>
              <a:ext cx="27955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Ökosüsteemide </a:t>
              </a:r>
              <a:r>
                <a:rPr lang="fi-FI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häving ja elurikkuse kahanemine</a:t>
              </a:r>
            </a:p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72175" y="3448050"/>
            <a:ext cx="3171825" cy="776764"/>
            <a:chOff x="5972175" y="3448050"/>
            <a:chExt cx="3171825" cy="776764"/>
          </a:xfrm>
        </p:grpSpPr>
        <p:sp>
          <p:nvSpPr>
            <p:cNvPr id="8" name="Pentagon 7"/>
            <p:cNvSpPr/>
            <p:nvPr/>
          </p:nvSpPr>
          <p:spPr>
            <a:xfrm flipH="1">
              <a:off x="5972175" y="3448050"/>
              <a:ext cx="3171825" cy="600075"/>
            </a:xfrm>
            <a:prstGeom prst="homePlate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93654" y="3486150"/>
              <a:ext cx="24574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Ebamugav</a:t>
              </a:r>
              <a:r>
                <a:rPr lang="en-US" dirty="0" smtClean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kallis</a:t>
              </a:r>
              <a:r>
                <a:rPr lang="en-US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elukeskkond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7243" y="4103405"/>
            <a:ext cx="5616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Vanaviisi elades ja majandades </a:t>
            </a:r>
            <a:endParaRPr lang="fi-FI" sz="1800" dirty="0" smtClean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fi-FI" sz="1800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keskkond </a:t>
            </a:r>
            <a:r>
              <a:rPr lang="fi-FI" sz="18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halveneb. </a:t>
            </a:r>
          </a:p>
          <a:p>
            <a:pPr algn="ctr"/>
            <a:r>
              <a:rPr lang="fi-FI" sz="2400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fi-FI" sz="2400" dirty="0">
                <a:solidFill>
                  <a:schemeClr val="bg2">
                    <a:lumMod val="5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sz="2400" dirty="0">
              <a:solidFill>
                <a:schemeClr val="bg2">
                  <a:lumMod val="50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30"/>
            <a:ext cx="9144000" cy="410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37" y="217200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Rohereformi</a:t>
            </a:r>
            <a: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tee</a:t>
            </a:r>
            <a:br>
              <a:rPr lang="en-US" sz="4000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endParaRPr lang="en-US" sz="4000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259107" y="1215805"/>
            <a:ext cx="2043952" cy="1033265"/>
            <a:chOff x="2162550" y="1313051"/>
            <a:chExt cx="2043952" cy="1033265"/>
          </a:xfrm>
        </p:grpSpPr>
        <p:sp>
          <p:nvSpPr>
            <p:cNvPr id="26" name="Rectangle 25"/>
            <p:cNvSpPr/>
            <p:nvPr/>
          </p:nvSpPr>
          <p:spPr>
            <a:xfrm>
              <a:off x="2162550" y="1313051"/>
              <a:ext cx="2043952" cy="988442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3249" y="1392209"/>
              <a:ext cx="1857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Vähene</a:t>
              </a:r>
              <a:endParaRPr lang="en-GB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negatiivne</a:t>
              </a:r>
              <a:endParaRPr lang="en-GB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keskkonnamõju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266247" y="3464029"/>
            <a:ext cx="2036811" cy="1058676"/>
            <a:chOff x="2169690" y="3561275"/>
            <a:chExt cx="2036811" cy="1058676"/>
          </a:xfrm>
        </p:grpSpPr>
        <p:sp>
          <p:nvSpPr>
            <p:cNvPr id="27" name="Rectangle 26"/>
            <p:cNvSpPr/>
            <p:nvPr/>
          </p:nvSpPr>
          <p:spPr>
            <a:xfrm>
              <a:off x="2169690" y="3561275"/>
              <a:ext cx="2036811" cy="988442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0974" y="3665844"/>
              <a:ext cx="16209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Nüüdisaegne</a:t>
              </a:r>
              <a:endParaRPr lang="en-GB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GB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kvaliteetne</a:t>
              </a:r>
              <a:endParaRPr lang="en-GB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elukeskkond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41179" y="2336230"/>
            <a:ext cx="2061880" cy="1060159"/>
            <a:chOff x="2144622" y="2442441"/>
            <a:chExt cx="2061880" cy="1060159"/>
          </a:xfrm>
        </p:grpSpPr>
        <p:sp>
          <p:nvSpPr>
            <p:cNvPr id="28" name="Rectangle 27"/>
            <p:cNvSpPr/>
            <p:nvPr/>
          </p:nvSpPr>
          <p:spPr>
            <a:xfrm>
              <a:off x="2160494" y="2442441"/>
              <a:ext cx="2046008" cy="988442"/>
            </a:xfrm>
            <a:prstGeom prst="rect">
              <a:avLst/>
            </a:prstGeom>
            <a:solidFill>
              <a:srgbClr val="1D4B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4622" y="2548493"/>
              <a:ext cx="20260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Konkurentsivõimeline</a:t>
              </a:r>
              <a:endParaRPr lang="en-GB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pPr algn="ctr"/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ja</a:t>
              </a:r>
              <a:r>
                <a:rPr lang="en-GB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keskkonnahoidlik</a:t>
              </a:r>
              <a:r>
                <a:rPr lang="en-GB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 </a:t>
              </a:r>
              <a:r>
                <a:rPr lang="en-GB" dirty="0" err="1">
                  <a:solidFill>
                    <a:schemeClr val="bg2">
                      <a:lumMod val="20000"/>
                      <a:lumOff val="80000"/>
                    </a:schemeClr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ettevõtlus</a:t>
              </a:r>
              <a:endParaRPr 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94" y="2207007"/>
            <a:ext cx="1108055" cy="1353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4" y="1808519"/>
            <a:ext cx="927603" cy="22837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67" y="2312592"/>
            <a:ext cx="1057927" cy="105792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56" y="1722503"/>
            <a:ext cx="850268" cy="229625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745341" y="3483555"/>
            <a:ext cx="2169459" cy="695043"/>
            <a:chOff x="4745342" y="3551789"/>
            <a:chExt cx="2169459" cy="695043"/>
          </a:xfrm>
        </p:grpSpPr>
        <p:sp>
          <p:nvSpPr>
            <p:cNvPr id="35" name="Pentagon 34"/>
            <p:cNvSpPr/>
            <p:nvPr/>
          </p:nvSpPr>
          <p:spPr>
            <a:xfrm rot="20414551">
              <a:off x="4745342" y="3551789"/>
              <a:ext cx="2169459" cy="695043"/>
            </a:xfrm>
            <a:prstGeom prst="homePlate">
              <a:avLst/>
            </a:prstGeom>
            <a:ln>
              <a:solidFill>
                <a:srgbClr val="1D4B2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20392323">
              <a:off x="4882797" y="3637699"/>
              <a:ext cx="1950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Leevendus</a:t>
              </a:r>
              <a:r>
                <a:rPr lang="en-GB" dirty="0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-</a:t>
              </a:r>
            </a:p>
            <a:p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meetmed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94970" y="2494035"/>
            <a:ext cx="2169459" cy="695043"/>
            <a:chOff x="4652680" y="2970277"/>
            <a:chExt cx="2169459" cy="695043"/>
          </a:xfrm>
        </p:grpSpPr>
        <p:sp>
          <p:nvSpPr>
            <p:cNvPr id="34" name="Pentagon 33"/>
            <p:cNvSpPr/>
            <p:nvPr/>
          </p:nvSpPr>
          <p:spPr>
            <a:xfrm>
              <a:off x="4652680" y="2970277"/>
              <a:ext cx="2169459" cy="695043"/>
            </a:xfrm>
            <a:prstGeom prst="homePlate">
              <a:avLst/>
            </a:prstGeom>
            <a:ln>
              <a:solidFill>
                <a:srgbClr val="1D4B2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60702" y="3041407"/>
              <a:ext cx="1837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Roheline</a:t>
              </a:r>
              <a:endParaRPr lang="en-GB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finantseerimine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45340" y="1509276"/>
            <a:ext cx="2169459" cy="719971"/>
            <a:chOff x="5075201" y="1099864"/>
            <a:chExt cx="2169459" cy="719971"/>
          </a:xfrm>
        </p:grpSpPr>
        <p:sp>
          <p:nvSpPr>
            <p:cNvPr id="33" name="Pentagon 32"/>
            <p:cNvSpPr/>
            <p:nvPr/>
          </p:nvSpPr>
          <p:spPr>
            <a:xfrm rot="992137">
              <a:off x="5075201" y="1124792"/>
              <a:ext cx="2169459" cy="695043"/>
            </a:xfrm>
            <a:prstGeom prst="homePlate">
              <a:avLst/>
            </a:prstGeom>
            <a:ln>
              <a:solidFill>
                <a:srgbClr val="1D4B2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983179">
              <a:off x="5279824" y="1099864"/>
              <a:ext cx="1282512" cy="527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solidFill>
                    <a:srgbClr val="1D4B2D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Keskkonna-haridus</a:t>
              </a:r>
              <a:endParaRPr lang="en-US" dirty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035234" y="1948383"/>
            <a:ext cx="179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1D4B2D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EESMÄRGID</a:t>
            </a:r>
            <a:endParaRPr lang="en-US" b="1" dirty="0">
              <a:solidFill>
                <a:srgbClr val="1D4B2D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2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3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49" y="5494"/>
            <a:ext cx="6398964" cy="51435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9" y="755686"/>
            <a:ext cx="1333504" cy="12597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20" y="3775191"/>
            <a:ext cx="2498340" cy="135947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893967" y="2906544"/>
            <a:ext cx="2891482" cy="1298661"/>
            <a:chOff x="2893967" y="2906544"/>
            <a:chExt cx="2891482" cy="129866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162" y="2906544"/>
              <a:ext cx="2756287" cy="118062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67" y="3647680"/>
              <a:ext cx="567732" cy="557525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3248777" y="2148819"/>
            <a:ext cx="2344400" cy="1088010"/>
            <a:chOff x="3248777" y="2148819"/>
            <a:chExt cx="2344400" cy="10880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777" y="2148819"/>
              <a:ext cx="2108014" cy="94353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112075" y="2789145"/>
              <a:ext cx="481102" cy="44768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567327" y="1685245"/>
            <a:ext cx="2315889" cy="786190"/>
            <a:chOff x="3567327" y="1685245"/>
            <a:chExt cx="2315889" cy="7861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56" y="1685245"/>
              <a:ext cx="2087060" cy="70559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327" y="2015422"/>
              <a:ext cx="464362" cy="45601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3715108" y="889017"/>
            <a:ext cx="2026519" cy="1119767"/>
            <a:chOff x="3715108" y="889017"/>
            <a:chExt cx="2026519" cy="111976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5108" y="889017"/>
              <a:ext cx="1883047" cy="939210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8890" y="1587494"/>
              <a:ext cx="452737" cy="421290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431135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722333"/>
            <a:ext cx="1297895" cy="80639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786685" y="2904574"/>
            <a:ext cx="6421082" cy="1113982"/>
            <a:chOff x="1786685" y="2904574"/>
            <a:chExt cx="6421082" cy="1113982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6685" y="2904574"/>
              <a:ext cx="1462092" cy="83877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092" y="2964963"/>
              <a:ext cx="1442675" cy="1053593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2" y="3274014"/>
            <a:ext cx="1781934" cy="96425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754158" y="1963309"/>
            <a:ext cx="4902583" cy="985466"/>
            <a:chOff x="754158" y="1963309"/>
            <a:chExt cx="4902583" cy="985466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58" y="1963309"/>
              <a:ext cx="1349389" cy="98546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55" y="2270937"/>
              <a:ext cx="1255986" cy="435346"/>
            </a:xfrm>
            <a:prstGeom prst="rect">
              <a:avLst/>
            </a:prstGeom>
          </p:spPr>
        </p:pic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4" y="2234633"/>
            <a:ext cx="1362841" cy="546054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698397" y="1070896"/>
            <a:ext cx="2553070" cy="1894067"/>
            <a:chOff x="5698397" y="1070896"/>
            <a:chExt cx="2553070" cy="189406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193" y="2070440"/>
              <a:ext cx="1559274" cy="89452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8397" y="1070896"/>
              <a:ext cx="1526119" cy="875503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85" y="2043354"/>
            <a:ext cx="1118321" cy="1027551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994025" y="141541"/>
            <a:ext cx="3613055" cy="1527587"/>
            <a:chOff x="994025" y="141541"/>
            <a:chExt cx="3613055" cy="1527587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0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25" y="713884"/>
              <a:ext cx="1308005" cy="9552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631" y="141541"/>
              <a:ext cx="1390449" cy="79767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024807" y="227648"/>
            <a:ext cx="2610642" cy="968278"/>
            <a:chOff x="4017492" y="201283"/>
            <a:chExt cx="2610642" cy="96827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06" y="201283"/>
              <a:ext cx="2392528" cy="898188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92" y="797463"/>
              <a:ext cx="378910" cy="372098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2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96" y="1159371"/>
            <a:ext cx="1695541" cy="580496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37196" y="2008784"/>
            <a:ext cx="8743134" cy="3099064"/>
            <a:chOff x="37196" y="2008784"/>
            <a:chExt cx="8743134" cy="309906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204" y="2745035"/>
              <a:ext cx="1145126" cy="2362813"/>
            </a:xfrm>
            <a:prstGeom prst="rect">
              <a:avLst/>
            </a:prstGeom>
          </p:spPr>
        </p:pic>
        <p:grpSp>
          <p:nvGrpSpPr>
            <p:cNvPr id="90" name="Group 89"/>
            <p:cNvGrpSpPr/>
            <p:nvPr/>
          </p:nvGrpSpPr>
          <p:grpSpPr>
            <a:xfrm>
              <a:off x="37196" y="2008784"/>
              <a:ext cx="1490514" cy="2753502"/>
              <a:chOff x="52360" y="3496858"/>
              <a:chExt cx="1490514" cy="2753502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" y="3496858"/>
                <a:ext cx="1118401" cy="2753502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025" y="4377359"/>
                <a:ext cx="548849" cy="548849"/>
              </a:xfrm>
              <a:prstGeom prst="rect">
                <a:avLst/>
              </a:prstGeom>
            </p:spPr>
          </p:pic>
        </p:grpSp>
      </p:grpSp>
      <p:pic>
        <p:nvPicPr>
          <p:cNvPr id="93" name="Picture 9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" y="3956845"/>
            <a:ext cx="1364039" cy="99616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50" y="3941199"/>
            <a:ext cx="1431264" cy="821087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5028748" y="34730"/>
            <a:ext cx="1282026" cy="408987"/>
            <a:chOff x="5028748" y="34730"/>
            <a:chExt cx="1282026" cy="4089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748" y="34730"/>
              <a:ext cx="1214248" cy="38155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888" flipH="1">
              <a:off x="5955157" y="112802"/>
              <a:ext cx="355617" cy="330915"/>
            </a:xfrm>
            <a:prstGeom prst="rect">
              <a:avLst/>
            </a:prstGeom>
          </p:spPr>
        </p:pic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3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58" y="41807"/>
            <a:ext cx="1476778" cy="6870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3" y="838815"/>
            <a:ext cx="1439663" cy="105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11197</TotalTime>
  <Words>1088</Words>
  <Application>Microsoft Office PowerPoint</Application>
  <PresentationFormat>On-screen Show (16:9)</PresentationFormat>
  <Paragraphs>329</Paragraphs>
  <Slides>35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Simple Light</vt:lpstr>
      <vt:lpstr>ROHEREFORMI  TEE</vt:lpstr>
      <vt:lpstr>Rohereformi kaasteelised</vt:lpstr>
      <vt:lpstr>Miks me teel oleme? 1/2</vt:lpstr>
      <vt:lpstr>Miks me teel oleme? 2/2</vt:lpstr>
      <vt:lpstr>Rohereformi tee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Rohereformi tee alguspunkt  1/2</vt:lpstr>
      <vt:lpstr>Rohereformi tee alguspunkt 2/2</vt:lpstr>
      <vt:lpstr>Keskkonnaharidus ja -teadlikkus</vt:lpstr>
      <vt:lpstr>Rohepädevused 1/2</vt:lpstr>
      <vt:lpstr>Rohepädevused (GreenComp) 2/2</vt:lpstr>
      <vt:lpstr>Rohereformi toetav finantseerimine</vt:lpstr>
      <vt:lpstr>Leevendusmeetmed: õiglane üleminek</vt:lpstr>
      <vt:lpstr>Rohereformi tegevusplaan 2023-2025</vt:lpstr>
      <vt:lpstr>Energeetika</vt:lpstr>
      <vt:lpstr>Väljakutsed transpordis ja liikuvuses </vt:lpstr>
      <vt:lpstr>Ruumiloome ja hoonetega seotud väljakutsed</vt:lpstr>
      <vt:lpstr>Elamine kogukonnas</vt:lpstr>
      <vt:lpstr>Elamine elamus</vt:lpstr>
      <vt:lpstr>Ringmajandus </vt:lpstr>
      <vt:lpstr>Ringmajanduse väljakutsed</vt:lpstr>
      <vt:lpstr>Elurikkuse kahanemise aeglustamine </vt:lpstr>
      <vt:lpstr>Kestlik toidusüsteem</vt:lpstr>
      <vt:lpstr>Mahepõllumajandus </vt:lpstr>
      <vt:lpstr>Keskkonnateadlikkus riigivalitsemisel 1/2</vt:lpstr>
      <vt:lpstr>Keskkonnateadlikkus riigivalitsemisel 2/2 </vt:lpstr>
      <vt:lpstr>Miks me peame teel edasi liikuma?</vt:lpstr>
      <vt:lpstr>Rohereformi teel  ei tohi lõigata</vt:lpstr>
      <vt:lpstr>Terviklik rohereform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PACKDEPO   Jäätmeteemalised õppematerjalid põhikoolile Plastpakend Pandipakend Tekstiilijäätmed Ühekorraplast Ringmajandus</dc:title>
  <dc:creator>Sirje</dc:creator>
  <cp:lastModifiedBy>Kasutaja</cp:lastModifiedBy>
  <cp:revision>588</cp:revision>
  <dcterms:modified xsi:type="dcterms:W3CDTF">2024-05-01T07:03:21Z</dcterms:modified>
</cp:coreProperties>
</file>