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SzPct val="100000"/>
              <a:defRPr sz="3000"/>
            </a:lvl1pPr>
            <a:lvl2pPr indent="-133350" marL="742950">
              <a:spcBef>
                <a:spcPts val="480"/>
              </a:spcBef>
              <a:buSzPct val="100000"/>
              <a:defRPr sz="2400"/>
            </a:lvl2pPr>
            <a:lvl3pPr indent="-76200" marL="1143000">
              <a:spcBef>
                <a:spcPts val="480"/>
              </a:spcBef>
              <a:buSzPct val="100000"/>
              <a:defRPr sz="2400"/>
            </a:lvl3pPr>
            <a:lvl4pPr indent="-114300" marL="1600200">
              <a:spcBef>
                <a:spcPts val="360"/>
              </a:spcBef>
              <a:buSzPct val="100000"/>
              <a:defRPr sz="1800"/>
            </a:lvl4pPr>
            <a:lvl5pPr indent="-114300" marL="2057400">
              <a:spcBef>
                <a:spcPts val="360"/>
              </a:spcBef>
              <a:buSzPct val="100000"/>
              <a:defRPr sz="1800"/>
            </a:lvl5pPr>
            <a:lvl6pPr indent="-114300" marL="2514600">
              <a:spcBef>
                <a:spcPts val="360"/>
              </a:spcBef>
              <a:buSzPct val="100000"/>
              <a:defRPr sz="1800"/>
            </a:lvl6pPr>
            <a:lvl7pPr indent="-114300" marL="2971800">
              <a:spcBef>
                <a:spcPts val="360"/>
              </a:spcBef>
              <a:buSzPct val="100000"/>
              <a:defRPr sz="1800"/>
            </a:lvl7pPr>
            <a:lvl8pPr indent="-114300" marL="3429000">
              <a:spcBef>
                <a:spcPts val="360"/>
              </a:spcBef>
              <a:buSzPct val="100000"/>
              <a:defRPr sz="1800"/>
            </a:lvl8pPr>
            <a:lvl9pPr indent="-114300" marL="3886200"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2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4"/><Relationship Target="../media/image10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8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6939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t">
                <a:latin typeface="Times New Roman"/>
                <a:ea typeface="Times New Roman"/>
                <a:cs typeface="Times New Roman"/>
                <a:sym typeface="Times New Roman"/>
              </a:rPr>
              <a:t>Metsloomad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18537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Tegevused ja jäljed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2871775" x="1518000"/>
            <a:ext cy="1864500" cx="6108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2000" lang="et">
                <a:latin typeface="Times New Roman"/>
                <a:ea typeface="Times New Roman"/>
                <a:cs typeface="Times New Roman"/>
                <a:sym typeface="Times New Roman"/>
              </a:rPr>
              <a:t>Kristjan Pukki</a:t>
            </a:r>
          </a:p>
          <a:p>
            <a:pPr algn="ctr" rtl="0" lvl="0">
              <a:buNone/>
            </a:pPr>
            <a:r>
              <a:rPr sz="2000" lang="et">
                <a:latin typeface="Times New Roman"/>
                <a:ea typeface="Times New Roman"/>
                <a:cs typeface="Times New Roman"/>
                <a:sym typeface="Times New Roman"/>
              </a:rPr>
              <a:t>Kristo Ambus</a:t>
            </a:r>
          </a:p>
          <a:p>
            <a:pPr algn="ctr" rtl="0" lvl="0">
              <a:buNone/>
            </a:pPr>
            <a:r>
              <a:rPr sz="2000" lang="et">
                <a:latin typeface="Times New Roman"/>
                <a:ea typeface="Times New Roman"/>
                <a:cs typeface="Times New Roman"/>
                <a:sym typeface="Times New Roman"/>
              </a:rPr>
              <a:t>Grete Laats</a:t>
            </a:r>
          </a:p>
          <a:p>
            <a:pPr algn="ctr" rtl="0" lvl="0">
              <a:buNone/>
            </a:pPr>
            <a:r>
              <a:rPr sz="2000" lang="et">
                <a:latin typeface="Times New Roman"/>
                <a:ea typeface="Times New Roman"/>
                <a:cs typeface="Times New Roman"/>
                <a:sym typeface="Times New Roman"/>
              </a:rPr>
              <a:t>Gerlin Dreimann</a:t>
            </a:r>
          </a:p>
          <a:p>
            <a:pPr algn="ctr">
              <a:buNone/>
            </a:pPr>
            <a:r>
              <a:rPr sz="2000" lang="et">
                <a:latin typeface="Times New Roman"/>
                <a:ea typeface="Times New Roman"/>
                <a:cs typeface="Times New Roman"/>
                <a:sym typeface="Times New Roman"/>
              </a:rPr>
              <a:t>Marite Liima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/>
        </p:nvSpPr>
        <p:spPr>
          <a:xfrm>
            <a:off y="75012" x="567974"/>
            <a:ext cy="4993474" cx="37450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y="75025" x="4863125"/>
            <a:ext cy="4993450" cx="37450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Jõe kallas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725699" cx="3839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Kobraste poolt näritud puud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Kopra jäljed jõe kaldal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Näritud käbid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Kopra vana tamm</a:t>
            </a:r>
          </a:p>
        </p:txBody>
      </p:sp>
      <p:sp>
        <p:nvSpPr>
          <p:cNvPr id="88" name="Shape 88"/>
          <p:cNvSpPr/>
          <p:nvPr/>
        </p:nvSpPr>
        <p:spPr>
          <a:xfrm>
            <a:off y="787599" x="4296300"/>
            <a:ext cy="3568300" cx="4757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/>
        </p:nvSpPr>
        <p:spPr>
          <a:xfrm>
            <a:off y="34825" x="395150"/>
            <a:ext cy="5073850" cx="3805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y="34825" x="4692150"/>
            <a:ext cy="5073850" cx="38053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871175" x="101600"/>
            <a:ext cy="3401149" cx="4537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/>
          <p:nvPr/>
        </p:nvSpPr>
        <p:spPr>
          <a:xfrm>
            <a:off y="923562" x="4693050"/>
            <a:ext cy="3296374" cx="439737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t"/>
              <a:t>Järeldused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Esimene püstitatud hüpotees pidas paika. Ehk jõe kallas on kõige populaarsem paik loomade seas.</a:t>
            </a:r>
          </a:p>
          <a:p>
            <a:pPr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Teine hüpotees ei pidanud paika, leidsime kõige rohkem metssigade jälgi.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58" x="457200"/>
            <a:ext cy="49373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6500" lang="et">
                <a:latin typeface="Times New Roman"/>
                <a:ea typeface="Times New Roman"/>
                <a:cs typeface="Times New Roman"/>
                <a:sym typeface="Times New Roman"/>
              </a:rPr>
              <a:t>Aitäh kuulamast!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Uurimusküsimused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Millises looduskeskkonnas märkame kõige rohkem loomade tegutsemisjälgi?</a:t>
            </a:r>
          </a:p>
          <a:p>
            <a:r>
              <a:t/>
            </a:r>
          </a:p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Millise looma jälgi leiame kõige rohkem?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Hüpotees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Jõekaldalt leiame kõige rohkem loomade jälgi.</a:t>
            </a:r>
          </a:p>
          <a:p>
            <a:r>
              <a:t/>
            </a:r>
          </a:p>
          <a:p>
            <a:pPr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Kõige rohkem leiame me rebase jälgi.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Metoodika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Me sõitsime jalgratastega kolme erinevasse looduskeskkonda</a:t>
            </a:r>
          </a:p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Uurisime ala, mille suurus oli umbes 50x50 meetrit</a:t>
            </a:r>
          </a:p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Otsisime erinevaid jälgi loomade tegutsemisest (urud, rajad, käbid, hambajäljed puudel)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Looduskeskkonnad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Segamets</a:t>
            </a:r>
          </a:p>
          <a:p>
            <a:pPr rtl="0"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Männik</a:t>
            </a:r>
          </a:p>
          <a:p>
            <a:pPr lvl="0" indent="-4318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3200" lang="et">
                <a:latin typeface="Times New Roman"/>
                <a:ea typeface="Times New Roman"/>
                <a:cs typeface="Times New Roman"/>
                <a:sym typeface="Times New Roman"/>
              </a:rPr>
              <a:t>Jõe kallas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Segamets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4238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Loomarada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Metssigade poolt märgistatud puud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Põtrade poolt kooritud puud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Näritud okste otsad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Urud ja looduslikud avad</a:t>
            </a:r>
          </a:p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Näritud käbid</a:t>
            </a:r>
          </a:p>
          <a:p>
            <a:r>
              <a:t/>
            </a:r>
          </a:p>
        </p:txBody>
      </p:sp>
      <p:sp>
        <p:nvSpPr>
          <p:cNvPr id="56" name="Shape 56"/>
          <p:cNvSpPr/>
          <p:nvPr/>
        </p:nvSpPr>
        <p:spPr>
          <a:xfrm>
            <a:off y="890987" x="4582775"/>
            <a:ext cy="3361525" cx="44576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432225" x="42875"/>
            <a:ext cy="4279049" cx="5173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y="480450" x="5280800"/>
            <a:ext cy="4182600" cx="37881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45550" x="535774"/>
            <a:ext cy="5052399" cx="3789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8" name="Shape 68"/>
          <p:cNvSpPr/>
          <p:nvPr/>
        </p:nvSpPr>
        <p:spPr>
          <a:xfrm>
            <a:off y="45550" x="4858250"/>
            <a:ext cy="5052399" cx="37892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800" lang="et">
                <a:latin typeface="Times New Roman"/>
                <a:ea typeface="Times New Roman"/>
                <a:cs typeface="Times New Roman"/>
                <a:sym typeface="Times New Roman"/>
              </a:rPr>
              <a:t>Männik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1200150" x="369700"/>
            <a:ext cy="3568199" cx="309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Urud</a:t>
            </a:r>
          </a:p>
          <a:p>
            <a:pPr rtl="0" lvl="0" indent="-393700" marL="4572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Metssigade poolt ära tuhnitud ala</a:t>
            </a:r>
          </a:p>
          <a:p>
            <a:pPr rtl="0" lvl="0" indent="-393700" marL="4572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Loomarada</a:t>
            </a:r>
          </a:p>
          <a:p>
            <a:pPr rtl="0" lvl="0" indent="-393700" marL="457200"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sz="2600" lang="et">
                <a:latin typeface="Times New Roman"/>
                <a:ea typeface="Times New Roman"/>
                <a:cs typeface="Times New Roman"/>
                <a:sym typeface="Times New Roman"/>
              </a:rPr>
              <a:t>Kitse talvine magamiskoht</a:t>
            </a:r>
          </a:p>
          <a:p>
            <a:r>
              <a:t/>
            </a:r>
          </a:p>
        </p:txBody>
      </p:sp>
      <p:sp>
        <p:nvSpPr>
          <p:cNvPr id="75" name="Shape 75"/>
          <p:cNvSpPr/>
          <p:nvPr/>
        </p:nvSpPr>
        <p:spPr>
          <a:xfrm>
            <a:off y="620150" x="3462700"/>
            <a:ext cy="4148200" cx="5531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