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7" r:id="rId4"/>
    <p:sldId id="259" r:id="rId5"/>
    <p:sldId id="261" r:id="rId6"/>
    <p:sldId id="260" r:id="rId7"/>
    <p:sldId id="258" r:id="rId8"/>
    <p:sldId id="263" r:id="rId9"/>
    <p:sldId id="264" r:id="rId10"/>
    <p:sldId id="262" r:id="rId11"/>
    <p:sldId id="266" r:id="rId12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a.laanemagi@mail.ee" initials="l" lastIdx="0" clrIdx="0">
    <p:extLst>
      <p:ext uri="{19B8F6BF-5375-455C-9EA6-DF929625EA0E}">
        <p15:presenceInfo xmlns:p15="http://schemas.microsoft.com/office/powerpoint/2012/main" userId="laura.laanemagi@mail.e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741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eskmine laad 2 – rõh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434" autoAdjust="0"/>
  </p:normalViewPr>
  <p:slideViewPr>
    <p:cSldViewPr snapToGrid="0">
      <p:cViewPr varScale="1">
        <p:scale>
          <a:sx n="68" d="100"/>
          <a:sy n="68" d="100"/>
        </p:scale>
        <p:origin x="9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Leht1!$A$2</c:f>
              <c:strCache>
                <c:ptCount val="1"/>
                <c:pt idx="0">
                  <c:v>Valge</c:v>
                </c:pt>
              </c:strCache>
            </c:strRef>
          </c:tx>
          <c:spPr>
            <a:solidFill>
              <a:schemeClr val="bg1"/>
            </a:solidFill>
            <a:ln>
              <a:noFill/>
            </a:ln>
            <a:effectLst/>
          </c:spPr>
          <c:invertIfNegative val="0"/>
          <c:cat>
            <c:strRef>
              <c:f>Leht1!$B$1</c:f>
              <c:strCache>
                <c:ptCount val="1"/>
                <c:pt idx="0">
                  <c:v>Veerg3</c:v>
                </c:pt>
              </c:strCache>
            </c:strRef>
          </c:cat>
          <c:val>
            <c:numRef>
              <c:f>Leht1!$B$2</c:f>
              <c:numCache>
                <c:formatCode>General</c:formatCode>
                <c:ptCount val="1"/>
                <c:pt idx="0">
                  <c:v>71</c:v>
                </c:pt>
              </c:numCache>
            </c:numRef>
          </c:val>
        </c:ser>
        <c:ser>
          <c:idx val="1"/>
          <c:order val="1"/>
          <c:tx>
            <c:strRef>
              <c:f>Leht1!$A$3</c:f>
              <c:strCache>
                <c:ptCount val="1"/>
                <c:pt idx="0">
                  <c:v>Kollane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cat>
            <c:strRef>
              <c:f>Leht1!$B$1</c:f>
              <c:strCache>
                <c:ptCount val="1"/>
                <c:pt idx="0">
                  <c:v>Veerg3</c:v>
                </c:pt>
              </c:strCache>
            </c:strRef>
          </c:cat>
          <c:val>
            <c:numRef>
              <c:f>Leht1!$B$3</c:f>
              <c:numCache>
                <c:formatCode>General</c:formatCode>
                <c:ptCount val="1"/>
                <c:pt idx="0">
                  <c:v>61</c:v>
                </c:pt>
              </c:numCache>
            </c:numRef>
          </c:val>
        </c:ser>
        <c:ser>
          <c:idx val="2"/>
          <c:order val="2"/>
          <c:tx>
            <c:strRef>
              <c:f>Leht1!$A$4</c:f>
              <c:strCache>
                <c:ptCount val="1"/>
                <c:pt idx="0">
                  <c:v>Punane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Leht1!$B$1</c:f>
              <c:strCache>
                <c:ptCount val="1"/>
                <c:pt idx="0">
                  <c:v>Veerg3</c:v>
                </c:pt>
              </c:strCache>
            </c:strRef>
          </c:cat>
          <c:val>
            <c:numRef>
              <c:f>Leht1!$B$4</c:f>
              <c:numCache>
                <c:formatCode>General</c:formatCode>
                <c:ptCount val="1"/>
                <c:pt idx="0">
                  <c:v>37</c:v>
                </c:pt>
              </c:numCache>
            </c:numRef>
          </c:val>
        </c:ser>
        <c:ser>
          <c:idx val="3"/>
          <c:order val="3"/>
          <c:tx>
            <c:strRef>
              <c:f>Leht1!$A$5</c:f>
              <c:strCache>
                <c:ptCount val="1"/>
                <c:pt idx="0">
                  <c:v>Sinine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strRef>
              <c:f>Leht1!$B$1</c:f>
              <c:strCache>
                <c:ptCount val="1"/>
                <c:pt idx="0">
                  <c:v>Veerg3</c:v>
                </c:pt>
              </c:strCache>
            </c:strRef>
          </c:cat>
          <c:val>
            <c:numRef>
              <c:f>Leht1!$B$5</c:f>
              <c:numCache>
                <c:formatCode>General</c:formatCode>
                <c:ptCount val="1"/>
                <c:pt idx="0">
                  <c:v>30</c:v>
                </c:pt>
              </c:numCache>
            </c:numRef>
          </c:val>
        </c:ser>
        <c:ser>
          <c:idx val="4"/>
          <c:order val="4"/>
          <c:tx>
            <c:strRef>
              <c:f>Leht1!$A$6</c:f>
              <c:strCache>
                <c:ptCount val="1"/>
                <c:pt idx="0">
                  <c:v>Roheline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strRef>
              <c:f>Leht1!$B$1</c:f>
              <c:strCache>
                <c:ptCount val="1"/>
                <c:pt idx="0">
                  <c:v>Veerg3</c:v>
                </c:pt>
              </c:strCache>
            </c:strRef>
          </c:cat>
          <c:val>
            <c:numRef>
              <c:f>Leht1!$B$6</c:f>
              <c:numCache>
                <c:formatCode>General</c:formatCode>
                <c:ptCount val="1"/>
                <c:pt idx="0">
                  <c:v>27</c:v>
                </c:pt>
              </c:numCache>
            </c:numRef>
          </c:val>
        </c:ser>
        <c:ser>
          <c:idx val="5"/>
          <c:order val="5"/>
          <c:tx>
            <c:strRef>
              <c:f>Leht1!$A$7</c:f>
              <c:strCache>
                <c:ptCount val="1"/>
                <c:pt idx="0">
                  <c:v>Pruun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Leht1!$B$1</c:f>
              <c:strCache>
                <c:ptCount val="1"/>
                <c:pt idx="0">
                  <c:v>Veerg3</c:v>
                </c:pt>
              </c:strCache>
            </c:strRef>
          </c:cat>
          <c:val>
            <c:numRef>
              <c:f>Leht1!$B$7</c:f>
              <c:numCache>
                <c:formatCode>General</c:formatCode>
                <c:ptCount val="1"/>
                <c:pt idx="0">
                  <c:v>21</c:v>
                </c:pt>
              </c:numCache>
            </c:numRef>
          </c:val>
        </c:ser>
        <c:ser>
          <c:idx val="6"/>
          <c:order val="6"/>
          <c:tx>
            <c:strRef>
              <c:f>Leht1!$A$8</c:f>
              <c:strCache>
                <c:ptCount val="1"/>
                <c:pt idx="0">
                  <c:v>Must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Leht1!$B$1</c:f>
              <c:strCache>
                <c:ptCount val="1"/>
                <c:pt idx="0">
                  <c:v>Veerg3</c:v>
                </c:pt>
              </c:strCache>
            </c:strRef>
          </c:cat>
          <c:val>
            <c:numRef>
              <c:f>Leht1!$B$8</c:f>
              <c:numCache>
                <c:formatCode>General</c:formatCode>
                <c:ptCount val="1"/>
                <c:pt idx="0">
                  <c:v>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89876904"/>
        <c:axId val="389880040"/>
      </c:barChart>
      <c:catAx>
        <c:axId val="38987690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89880040"/>
        <c:crosses val="autoZero"/>
        <c:auto val="1"/>
        <c:lblAlgn val="ctr"/>
        <c:lblOffset val="100"/>
        <c:noMultiLvlLbl val="0"/>
      </c:catAx>
      <c:valAx>
        <c:axId val="389880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389876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t-E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2064289301858362E-2"/>
          <c:y val="7.4410729146661539E-2"/>
          <c:w val="0.95793571069814165"/>
          <c:h val="0.8764157224249409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Leht1!$A$1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chemeClr val="bg1"/>
            </a:solidFill>
            <a:ln>
              <a:noFill/>
            </a:ln>
            <a:effectLst/>
          </c:spPr>
          <c:invertIfNegative val="0"/>
          <c:val>
            <c:numRef>
              <c:f>Leht1!$A$2:$A$2</c:f>
              <c:numCache>
                <c:formatCode>General</c:formatCode>
                <c:ptCount val="1"/>
                <c:pt idx="0">
                  <c:v>0.1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CategoryTitle>
                <c15:cat>
                  <c:numRef>
                    <c:extLst>
                      <c:ext uri="{02D57815-91ED-43cb-92C2-25804820EDAC}">
                        <c15:formulaRef>
                          <c15:sqref>Leht1!#REF!</c15:sqref>
                        </c15:formulaRef>
                      </c:ext>
                    </c:extLst>
                  </c:numRef>
                </c15:cat>
              </c15:filteredCategoryTitle>
            </c:ext>
          </c:extLst>
        </c:ser>
        <c:ser>
          <c:idx val="1"/>
          <c:order val="1"/>
          <c:tx>
            <c:strRef>
              <c:f>Leht1!$B$1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val>
            <c:numRef>
              <c:f>Leht1!$B$2:$B$2</c:f>
              <c:numCache>
                <c:formatCode>General</c:formatCode>
                <c:ptCount val="1"/>
                <c:pt idx="0">
                  <c:v>0.1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CategoryTitle>
                <c15:cat>
                  <c:numRef>
                    <c:extLst>
                      <c:ext uri="{02D57815-91ED-43cb-92C2-25804820EDAC}">
                        <c15:formulaRef>
                          <c15:sqref>Leht1!#REF!</c15:sqref>
                        </c15:formulaRef>
                      </c:ext>
                    </c:extLst>
                  </c:numRef>
                </c15:cat>
              </c15:filteredCategoryTitle>
            </c:ext>
          </c:extLst>
        </c:ser>
        <c:ser>
          <c:idx val="2"/>
          <c:order val="2"/>
          <c:tx>
            <c:strRef>
              <c:f>Leht1!$C$1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val>
            <c:numRef>
              <c:f>Leht1!$C$2:$C$2</c:f>
              <c:numCache>
                <c:formatCode>General</c:formatCode>
                <c:ptCount val="1"/>
                <c:pt idx="0">
                  <c:v>0.3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CategoryTitle>
                <c15:cat>
                  <c:numRef>
                    <c:extLst>
                      <c:ext uri="{02D57815-91ED-43cb-92C2-25804820EDAC}">
                        <c15:formulaRef>
                          <c15:sqref>Leht1!#REF!</c15:sqref>
                        </c15:formulaRef>
                      </c:ext>
                    </c:extLst>
                  </c:numRef>
                </c15:cat>
              </c15:filteredCategoryTitle>
            </c:ext>
          </c:extLst>
        </c:ser>
        <c:ser>
          <c:idx val="3"/>
          <c:order val="3"/>
          <c:tx>
            <c:strRef>
              <c:f>Leht1!$D$1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val>
            <c:numRef>
              <c:f>Leht1!$D$2:$D$2</c:f>
              <c:numCache>
                <c:formatCode>General</c:formatCode>
                <c:ptCount val="1"/>
                <c:pt idx="0">
                  <c:v>0.3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CategoryTitle>
                <c15:cat>
                  <c:numRef>
                    <c:extLst>
                      <c:ext uri="{02D57815-91ED-43cb-92C2-25804820EDAC}">
                        <c15:formulaRef>
                          <c15:sqref>Leht1!#REF!</c15:sqref>
                        </c15:formulaRef>
                      </c:ext>
                    </c:extLst>
                  </c:numRef>
                </c15:cat>
              </c15:filteredCategoryTitle>
            </c:ext>
          </c:extLst>
        </c:ser>
        <c:ser>
          <c:idx val="4"/>
          <c:order val="4"/>
          <c:tx>
            <c:strRef>
              <c:f>Leht1!$E$1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val>
            <c:numRef>
              <c:f>Leht1!$E$2:$E$2</c:f>
              <c:numCache>
                <c:formatCode>General</c:formatCode>
                <c:ptCount val="1"/>
                <c:pt idx="0">
                  <c:v>0.2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CategoryTitle>
                <c15:cat>
                  <c:numRef>
                    <c:extLst>
                      <c:ext uri="{02D57815-91ED-43cb-92C2-25804820EDAC}">
                        <c15:formulaRef>
                          <c15:sqref>Leht1!#REF!</c15:sqref>
                        </c15:formulaRef>
                      </c:ext>
                    </c:extLst>
                  </c:numRef>
                </c15:cat>
              </c15:filteredCategoryTitle>
            </c:ext>
          </c:extLst>
        </c:ser>
        <c:ser>
          <c:idx val="5"/>
          <c:order val="5"/>
          <c:tx>
            <c:strRef>
              <c:f>Leht1!$F$1</c:f>
              <c:strCache>
                <c:ptCount val="1"/>
                <c:pt idx="0">
                  <c:v>6</c:v>
                </c:pt>
              </c:strCache>
            </c:strRef>
          </c:tx>
          <c:spPr>
            <a:solidFill>
              <a:srgbClr val="67410F"/>
            </a:solidFill>
            <a:ln>
              <a:noFill/>
            </a:ln>
            <a:effectLst/>
          </c:spPr>
          <c:invertIfNegative val="0"/>
          <c:val>
            <c:numRef>
              <c:f>Leht1!$F$2:$F$2</c:f>
              <c:numCache>
                <c:formatCode>General</c:formatCode>
                <c:ptCount val="1"/>
                <c:pt idx="0">
                  <c:v>0.2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CategoryTitle>
                <c15:cat>
                  <c:numRef>
                    <c:extLst>
                      <c:ext uri="{02D57815-91ED-43cb-92C2-25804820EDAC}">
                        <c15:formulaRef>
                          <c15:sqref>Leht1!#REF!</c15:sqref>
                        </c15:formulaRef>
                      </c:ext>
                    </c:extLst>
                  </c:numRef>
                </c15:cat>
              </c15:filteredCategoryTitle>
            </c:ext>
          </c:extLst>
        </c:ser>
        <c:ser>
          <c:idx val="6"/>
          <c:order val="6"/>
          <c:tx>
            <c:strRef>
              <c:f>Leht1!$G$1</c:f>
              <c:strCache>
                <c:ptCount val="1"/>
                <c:pt idx="0">
                  <c:v>7</c:v>
                </c:pt>
              </c:strCache>
            </c:strRef>
          </c:tx>
          <c:spPr>
            <a:solidFill>
              <a:schemeClr val="tx1">
                <a:lumMod val="95000"/>
                <a:lumOff val="5000"/>
              </a:schemeClr>
            </a:solidFill>
            <a:ln>
              <a:noFill/>
            </a:ln>
            <a:effectLst/>
          </c:spPr>
          <c:invertIfNegative val="0"/>
          <c:val>
            <c:numRef>
              <c:f>Leht1!$G$2:$G$2</c:f>
              <c:numCache>
                <c:formatCode>General</c:formatCode>
                <c:ptCount val="1"/>
                <c:pt idx="0">
                  <c:v>0.5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CategoryTitle>
                <c15:cat>
                  <c:numRef>
                    <c:extLst>
                      <c:ext uri="{02D57815-91ED-43cb-92C2-25804820EDAC}">
                        <c15:formulaRef>
                          <c15:sqref>Leht1!#REF!</c15:sqref>
                        </c15:formulaRef>
                      </c:ext>
                    </c:extLst>
                  </c:numRef>
                </c15:cat>
              </c15:filteredCategoryTitle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84364984"/>
        <c:axId val="384365376"/>
      </c:barChart>
      <c:catAx>
        <c:axId val="384364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384365376"/>
        <c:crosses val="autoZero"/>
        <c:auto val="1"/>
        <c:lblAlgn val="ctr"/>
        <c:lblOffset val="100"/>
        <c:noMultiLvlLbl val="0"/>
      </c:catAx>
      <c:valAx>
        <c:axId val="384365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3843649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t-E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t-EE" smtClean="0"/>
              <a:t>Klõpsake laadi muutmiseks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F5D3B-55BF-4736-A573-8F8F85283827}" type="datetimeFigureOut">
              <a:rPr lang="et-EE" smtClean="0"/>
              <a:t>20.11.2013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7AB6-DB4E-492B-8CCB-3CD2F800FB8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691507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ldiallkirjaga panoraam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t-EE" smtClean="0"/>
              <a:t>Pildi lisamiseks klõpsake ikooni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F5D3B-55BF-4736-A573-8F8F85283827}" type="datetimeFigureOut">
              <a:rPr lang="et-EE" smtClean="0"/>
              <a:t>20.11.2013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7AB6-DB4E-492B-8CCB-3CD2F800FB8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22894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ealkiri ja pildial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F5D3B-55BF-4736-A573-8F8F85283827}" type="datetimeFigureOut">
              <a:rPr lang="et-EE" smtClean="0"/>
              <a:t>20.11.2013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7AB6-DB4E-492B-8CCB-3CD2F800FB8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739428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ldiallkirjaga tsita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F5D3B-55BF-4736-A573-8F8F85283827}" type="datetimeFigureOut">
              <a:rPr lang="et-EE" smtClean="0"/>
              <a:t>20.11.2013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7AB6-DB4E-492B-8CCB-3CD2F800FB8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1284645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siitka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F5D3B-55BF-4736-A573-8F8F85283827}" type="datetimeFigureOut">
              <a:rPr lang="et-EE" smtClean="0"/>
              <a:t>20.11.2013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7AB6-DB4E-492B-8CCB-3CD2F800FB8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611008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sitaadi visiitka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t-EE" smtClean="0"/>
              <a:t>Muutke teksti laade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F5D3B-55BF-4736-A573-8F8F85283827}" type="datetimeFigureOut">
              <a:rPr lang="et-EE" smtClean="0"/>
              <a:t>20.11.2013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7AB6-DB4E-492B-8CCB-3CD2F800FB8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6597792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Õige või v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t-EE" smtClean="0"/>
              <a:t>Muutke teksti laade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F5D3B-55BF-4736-A573-8F8F85283827}" type="datetimeFigureOut">
              <a:rPr lang="et-EE" smtClean="0"/>
              <a:t>20.11.2013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7AB6-DB4E-492B-8CCB-3CD2F800FB8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5203621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F5D3B-55BF-4736-A573-8F8F85283827}" type="datetimeFigureOut">
              <a:rPr lang="et-EE" smtClean="0"/>
              <a:t>20.11.2013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7AB6-DB4E-492B-8CCB-3CD2F800FB8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3455013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F5D3B-55BF-4736-A573-8F8F85283827}" type="datetimeFigureOut">
              <a:rPr lang="et-EE" smtClean="0"/>
              <a:t>20.11.2013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7AB6-DB4E-492B-8CCB-3CD2F800FB8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429584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F5D3B-55BF-4736-A573-8F8F85283827}" type="datetimeFigureOut">
              <a:rPr lang="et-EE" smtClean="0"/>
              <a:t>20.11.2013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794F7AB6-DB4E-492B-8CCB-3CD2F800FB8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12724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F5D3B-55BF-4736-A573-8F8F85283827}" type="datetimeFigureOut">
              <a:rPr lang="et-EE" smtClean="0"/>
              <a:t>20.11.2013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7AB6-DB4E-492B-8CCB-3CD2F800FB8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049826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F5D3B-55BF-4736-A573-8F8F85283827}" type="datetimeFigureOut">
              <a:rPr lang="et-EE" smtClean="0"/>
              <a:t>20.11.2013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7AB6-DB4E-492B-8CCB-3CD2F800FB8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00679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F5D3B-55BF-4736-A573-8F8F85283827}" type="datetimeFigureOut">
              <a:rPr lang="et-EE" smtClean="0"/>
              <a:t>20.11.2013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7AB6-DB4E-492B-8CCB-3CD2F800FB8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06520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F5D3B-55BF-4736-A573-8F8F85283827}" type="datetimeFigureOut">
              <a:rPr lang="et-EE" smtClean="0"/>
              <a:t>20.11.2013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7AB6-DB4E-492B-8CCB-3CD2F800FB8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54593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F5D3B-55BF-4736-A573-8F8F85283827}" type="datetimeFigureOut">
              <a:rPr lang="et-EE" smtClean="0"/>
              <a:t>20.11.2013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7AB6-DB4E-492B-8CCB-3CD2F800FB8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100777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F5D3B-55BF-4736-A573-8F8F85283827}" type="datetimeFigureOut">
              <a:rPr lang="et-EE" smtClean="0"/>
              <a:t>20.11.2013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7AB6-DB4E-492B-8CCB-3CD2F800FB8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804706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t-EE" smtClean="0"/>
              <a:t>Pildi lisamiseks klõpsake ikooni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F5D3B-55BF-4736-A573-8F8F85283827}" type="datetimeFigureOut">
              <a:rPr lang="et-EE" smtClean="0"/>
              <a:t>20.11.2013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7AB6-DB4E-492B-8CCB-3CD2F800FB8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335861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60F5D3B-55BF-4736-A573-8F8F85283827}" type="datetimeFigureOut">
              <a:rPr lang="et-EE" smtClean="0"/>
              <a:t>20.11.2013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94F7AB6-DB4E-492B-8CCB-3CD2F800FB8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567750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smtClean="0"/>
              <a:t>Valguse peegeldumine</a:t>
            </a:r>
            <a:br>
              <a:rPr lang="et-EE" dirty="0" smtClean="0"/>
            </a:br>
            <a:r>
              <a:rPr lang="et-EE" dirty="0" smtClean="0"/>
              <a:t> ja neeldumine</a:t>
            </a:r>
            <a:endParaRPr lang="et-EE" dirty="0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dirty="0" smtClean="0"/>
              <a:t> Laura </a:t>
            </a:r>
            <a:r>
              <a:rPr lang="et-EE" dirty="0" err="1" smtClean="0"/>
              <a:t>Vinogrdov</a:t>
            </a:r>
            <a:r>
              <a:rPr lang="et-EE" dirty="0" smtClean="0"/>
              <a:t>, Laura Laanemägi, </a:t>
            </a:r>
          </a:p>
          <a:p>
            <a:r>
              <a:rPr lang="et-EE" dirty="0" smtClean="0"/>
              <a:t>Elise </a:t>
            </a:r>
            <a:r>
              <a:rPr lang="et-EE" dirty="0" err="1" smtClean="0"/>
              <a:t>Rohtaas</a:t>
            </a:r>
            <a:r>
              <a:rPr lang="et-EE" dirty="0" smtClean="0"/>
              <a:t>, Anneli </a:t>
            </a:r>
            <a:r>
              <a:rPr lang="et-EE" dirty="0" err="1" smtClean="0"/>
              <a:t>Vodja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798839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6000" dirty="0" smtClean="0"/>
              <a:t>Järeldused</a:t>
            </a:r>
            <a:endParaRPr lang="et-EE" sz="6000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1484310" y="2293035"/>
            <a:ext cx="10018713" cy="3151162"/>
          </a:xfrm>
        </p:spPr>
        <p:txBody>
          <a:bodyPr>
            <a:normAutofit/>
          </a:bodyPr>
          <a:lstStyle/>
          <a:p>
            <a:r>
              <a:rPr lang="et-EE" sz="4000" dirty="0" smtClean="0"/>
              <a:t>Hüpotees, mida heledam on paber, seda paremini peegeldab see valgust,  pidas paika</a:t>
            </a:r>
          </a:p>
          <a:p>
            <a:r>
              <a:rPr lang="et-EE" sz="4000" dirty="0" smtClean="0"/>
              <a:t>Tumedamal paberil neeldub valgus paremini</a:t>
            </a:r>
            <a:endParaRPr lang="et-EE" sz="4000" dirty="0"/>
          </a:p>
        </p:txBody>
      </p:sp>
    </p:spTree>
    <p:extLst>
      <p:ext uri="{BB962C8B-B14F-4D97-AF65-F5344CB8AC3E}">
        <p14:creationId xmlns:p14="http://schemas.microsoft.com/office/powerpoint/2010/main" val="3217177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smtClean="0"/>
              <a:t>Täname kuulamast!</a:t>
            </a:r>
            <a:endParaRPr lang="et-EE" dirty="0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59251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552157"/>
          </a:xfrm>
        </p:spPr>
        <p:txBody>
          <a:bodyPr>
            <a:normAutofit fontScale="90000"/>
          </a:bodyPr>
          <a:lstStyle/>
          <a:p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1484310" y="1645921"/>
            <a:ext cx="10018713" cy="4145280"/>
          </a:xfrm>
        </p:spPr>
        <p:txBody>
          <a:bodyPr>
            <a:normAutofit/>
          </a:bodyPr>
          <a:lstStyle/>
          <a:p>
            <a:r>
              <a:rPr lang="et-EE" sz="3200" dirty="0" smtClean="0"/>
              <a:t>Peegeldumine- valguse tagasipöördumine teise keskkonda</a:t>
            </a:r>
          </a:p>
          <a:p>
            <a:r>
              <a:rPr lang="et-EE" sz="3200" dirty="0" smtClean="0"/>
              <a:t>Neeldumine- </a:t>
            </a:r>
            <a:r>
              <a:rPr lang="et-EE" sz="3200" dirty="0" err="1" smtClean="0"/>
              <a:t>valuseenergia</a:t>
            </a:r>
            <a:r>
              <a:rPr lang="et-EE" sz="3200" dirty="0" smtClean="0"/>
              <a:t> muundumine soojuseks</a:t>
            </a:r>
          </a:p>
          <a:p>
            <a:r>
              <a:rPr lang="et-EE" sz="3200" dirty="0" smtClean="0"/>
              <a:t>Energia jäävuse seadus: </a:t>
            </a:r>
          </a:p>
          <a:p>
            <a:pPr marL="0" indent="0">
              <a:buNone/>
            </a:pPr>
            <a:r>
              <a:rPr lang="et-EE" sz="3200" dirty="0" smtClean="0"/>
              <a:t>Energia ei teki ega kao, vaid muundub ühest liigist teise.</a:t>
            </a:r>
            <a:endParaRPr lang="et-EE" sz="3200" dirty="0"/>
          </a:p>
        </p:txBody>
      </p:sp>
    </p:spTree>
    <p:extLst>
      <p:ext uri="{BB962C8B-B14F-4D97-AF65-F5344CB8AC3E}">
        <p14:creationId xmlns:p14="http://schemas.microsoft.com/office/powerpoint/2010/main" val="587192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6000" dirty="0" smtClean="0"/>
              <a:t>Uurimisküsimus ja hüpotees</a:t>
            </a:r>
            <a:endParaRPr lang="et-EE" sz="6000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sz="3600" dirty="0" smtClean="0"/>
              <a:t>Mis tooni paberitel on parem peegeldumine ja millistel neeldumine?</a:t>
            </a:r>
          </a:p>
          <a:p>
            <a:r>
              <a:rPr lang="et-EE" sz="3600" dirty="0" smtClean="0"/>
              <a:t>Mida heledam on paber, seda paremini peegeldab see valgust</a:t>
            </a:r>
            <a:endParaRPr lang="et-EE" sz="3600" dirty="0"/>
          </a:p>
        </p:txBody>
      </p:sp>
    </p:spTree>
    <p:extLst>
      <p:ext uri="{BB962C8B-B14F-4D97-AF65-F5344CB8AC3E}">
        <p14:creationId xmlns:p14="http://schemas.microsoft.com/office/powerpoint/2010/main" val="474799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6000" dirty="0" smtClean="0"/>
              <a:t>Katsevahendid</a:t>
            </a:r>
            <a:endParaRPr lang="et-EE" sz="6000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et-EE" dirty="0" err="1" smtClean="0"/>
              <a:t>Vernier</a:t>
            </a:r>
            <a:r>
              <a:rPr lang="et-EE" dirty="0" smtClean="0"/>
              <a:t> andmekoguja</a:t>
            </a:r>
          </a:p>
          <a:p>
            <a:r>
              <a:rPr lang="et-EE" dirty="0" smtClean="0"/>
              <a:t>Valgussensor</a:t>
            </a:r>
          </a:p>
          <a:p>
            <a:r>
              <a:rPr lang="et-EE" dirty="0" smtClean="0"/>
              <a:t>Temperatuurisensor</a:t>
            </a:r>
          </a:p>
          <a:p>
            <a:r>
              <a:rPr lang="et-EE" dirty="0" smtClean="0"/>
              <a:t>Lamp</a:t>
            </a:r>
          </a:p>
          <a:p>
            <a:r>
              <a:rPr lang="et-EE" dirty="0" smtClean="0"/>
              <a:t>Kõrs</a:t>
            </a:r>
          </a:p>
          <a:p>
            <a:endParaRPr lang="et-EE" dirty="0" smtClean="0"/>
          </a:p>
          <a:p>
            <a:r>
              <a:rPr lang="et-EE" dirty="0" err="1" smtClean="0"/>
              <a:t>Teip</a:t>
            </a:r>
            <a:endParaRPr lang="et-EE" dirty="0" smtClean="0"/>
          </a:p>
          <a:p>
            <a:r>
              <a:rPr lang="et-EE" dirty="0" smtClean="0"/>
              <a:t>Joonlaud</a:t>
            </a:r>
          </a:p>
          <a:p>
            <a:r>
              <a:rPr lang="et-EE" dirty="0" smtClean="0"/>
              <a:t>Alumiiniumpaber</a:t>
            </a:r>
          </a:p>
          <a:p>
            <a:r>
              <a:rPr lang="et-EE" dirty="0" smtClean="0"/>
              <a:t>7 erinevat värvi paberit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340132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lt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4240" y="482352"/>
            <a:ext cx="4353164" cy="5877504"/>
          </a:xfrm>
          <a:prstGeom prst="rect">
            <a:avLst/>
          </a:prstGeom>
        </p:spPr>
      </p:pic>
      <p:pic>
        <p:nvPicPr>
          <p:cNvPr id="3" name="Pilt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3879" y="504966"/>
            <a:ext cx="4391168" cy="5854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891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6000" dirty="0" smtClean="0"/>
              <a:t>Metoodika</a:t>
            </a:r>
            <a:endParaRPr lang="et-EE" sz="6000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z="3200" dirty="0" smtClean="0"/>
              <a:t>Sensorite paigaldamine</a:t>
            </a:r>
          </a:p>
          <a:p>
            <a:r>
              <a:rPr lang="et-EE" sz="3200" dirty="0" smtClean="0"/>
              <a:t>Temperatuuri ja peegeldumise mõõtmine (katse 5 min)</a:t>
            </a:r>
          </a:p>
          <a:p>
            <a:r>
              <a:rPr lang="et-EE" sz="3200" dirty="0" smtClean="0"/>
              <a:t>Peegeldusprotsendi ja temperatuurivahemiku (neeldumine) arvutamine</a:t>
            </a:r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964210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5002969"/>
              </p:ext>
            </p:extLst>
          </p:nvPr>
        </p:nvGraphicFramePr>
        <p:xfrm>
          <a:off x="2115402" y="1514900"/>
          <a:ext cx="9294126" cy="45310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8042"/>
                <a:gridCol w="3098042"/>
                <a:gridCol w="3098042"/>
              </a:tblGrid>
              <a:tr h="509677"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Paberi värv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Neeldumine </a:t>
                      </a:r>
                      <a:r>
                        <a:rPr lang="et-EE" baseline="0" dirty="0" smtClean="0"/>
                        <a:t>    ̊C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Peegeldus</a:t>
                      </a:r>
                      <a:r>
                        <a:rPr lang="et-EE" baseline="0" dirty="0" smtClean="0"/>
                        <a:t>protsent %</a:t>
                      </a:r>
                      <a:endParaRPr lang="et-EE" dirty="0"/>
                    </a:p>
                  </a:txBody>
                  <a:tcPr/>
                </a:tc>
              </a:tr>
              <a:tr h="509677"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Alumiiniumpaber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0,3  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100</a:t>
                      </a:r>
                      <a:endParaRPr lang="et-EE" dirty="0"/>
                    </a:p>
                  </a:txBody>
                  <a:tcPr/>
                </a:tc>
              </a:tr>
              <a:tr h="509677"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Valge 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0,1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71</a:t>
                      </a:r>
                      <a:endParaRPr lang="et-EE" dirty="0"/>
                    </a:p>
                  </a:txBody>
                  <a:tcPr/>
                </a:tc>
              </a:tr>
              <a:tr h="509677"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Kollane 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0,1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61</a:t>
                      </a:r>
                      <a:endParaRPr lang="et-EE" dirty="0"/>
                    </a:p>
                  </a:txBody>
                  <a:tcPr/>
                </a:tc>
              </a:tr>
              <a:tr h="453642"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Punane 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0,3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37</a:t>
                      </a:r>
                      <a:endParaRPr lang="et-EE" dirty="0"/>
                    </a:p>
                  </a:txBody>
                  <a:tcPr/>
                </a:tc>
              </a:tr>
              <a:tr h="509677"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Sinine 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0,3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30</a:t>
                      </a:r>
                      <a:endParaRPr lang="et-EE" dirty="0"/>
                    </a:p>
                  </a:txBody>
                  <a:tcPr/>
                </a:tc>
              </a:tr>
              <a:tr h="509677"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Roheline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0,2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27</a:t>
                      </a:r>
                      <a:endParaRPr lang="et-EE" dirty="0"/>
                    </a:p>
                  </a:txBody>
                  <a:tcPr/>
                </a:tc>
              </a:tr>
              <a:tr h="509677"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Pruun 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0,2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21</a:t>
                      </a:r>
                      <a:endParaRPr lang="et-EE" dirty="0"/>
                    </a:p>
                  </a:txBody>
                  <a:tcPr/>
                </a:tc>
              </a:tr>
              <a:tr h="509677"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Must 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0,5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13</a:t>
                      </a:r>
                      <a:endParaRPr lang="et-E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17409" y="368490"/>
            <a:ext cx="366241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6000" dirty="0" smtClean="0"/>
              <a:t>Tulemused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99454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Peegeldumine %</a:t>
            </a:r>
            <a:endParaRPr lang="et-EE" dirty="0"/>
          </a:p>
        </p:txBody>
      </p:sp>
      <p:graphicFrame>
        <p:nvGraphicFramePr>
          <p:cNvPr id="6" name="Sisu kohatäide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1896705"/>
              </p:ext>
            </p:extLst>
          </p:nvPr>
        </p:nvGraphicFramePr>
        <p:xfrm>
          <a:off x="1484313" y="2667000"/>
          <a:ext cx="10018712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19522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Temperatuurivahemik    ̊C</a:t>
            </a:r>
            <a:endParaRPr lang="et-EE" dirty="0"/>
          </a:p>
        </p:txBody>
      </p:sp>
      <p:graphicFrame>
        <p:nvGraphicFramePr>
          <p:cNvPr id="6" name="Sisu kohatäide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7161970"/>
              </p:ext>
            </p:extLst>
          </p:nvPr>
        </p:nvGraphicFramePr>
        <p:xfrm>
          <a:off x="1484313" y="2667000"/>
          <a:ext cx="10018712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3385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ks">
  <a:themeElements>
    <a:clrScheme name="Parallaks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ks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ks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TC103457496[[fn=Parallaks]]</Template>
  <TotalTime>107</TotalTime>
  <Words>156</Words>
  <Application>Microsoft Office PowerPoint</Application>
  <PresentationFormat>Laiekraan</PresentationFormat>
  <Paragraphs>59</Paragraphs>
  <Slides>11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2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11</vt:i4>
      </vt:variant>
    </vt:vector>
  </HeadingPairs>
  <TitlesOfParts>
    <vt:vector size="14" baseType="lpstr">
      <vt:lpstr>Arial</vt:lpstr>
      <vt:lpstr>Corbel</vt:lpstr>
      <vt:lpstr>Parallaks</vt:lpstr>
      <vt:lpstr>Valguse peegeldumine  ja neeldumine</vt:lpstr>
      <vt:lpstr>PowerPointi esitlus</vt:lpstr>
      <vt:lpstr>Uurimisküsimus ja hüpotees</vt:lpstr>
      <vt:lpstr>Katsevahendid</vt:lpstr>
      <vt:lpstr>PowerPointi esitlus</vt:lpstr>
      <vt:lpstr>Metoodika</vt:lpstr>
      <vt:lpstr>PowerPointi esitlus</vt:lpstr>
      <vt:lpstr>Peegeldumine %</vt:lpstr>
      <vt:lpstr>Temperatuurivahemik    ̊C</vt:lpstr>
      <vt:lpstr>Järeldused</vt:lpstr>
      <vt:lpstr>Täname kuulamast!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Valguse peegeldumine  ja neeldumine</dc:title>
  <dc:creator>laura.laanemagi@mail.ee</dc:creator>
  <cp:lastModifiedBy>laura.laanemagi@mail.ee</cp:lastModifiedBy>
  <cp:revision>15</cp:revision>
  <dcterms:created xsi:type="dcterms:W3CDTF">2013-11-20T10:01:16Z</dcterms:created>
  <dcterms:modified xsi:type="dcterms:W3CDTF">2013-11-20T11:48:53Z</dcterms:modified>
</cp:coreProperties>
</file>