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3" ContentType="audio/unknown"/>
  <Default Extension="xlsx" ContentType="application/vnd.openxmlformats-officedocument.spreadsheetml.sheet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5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6.xml" ContentType="application/vnd.openxmlformats-officedocument.drawingml.chart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7.xml" ContentType="application/vnd.openxmlformats-officedocument.drawingml.chart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8.xml" ContentType="application/vnd.openxmlformats-officedocument.drawingml.chart+xml"/>
  <Override PartName="/ppt/drawings/drawing1.xml" ContentType="application/vnd.openxmlformats-officedocument.drawingml.chartshapes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55"/>
  </p:notesMasterIdLst>
  <p:sldIdLst>
    <p:sldId id="460" r:id="rId2"/>
    <p:sldId id="452" r:id="rId3"/>
    <p:sldId id="321" r:id="rId4"/>
    <p:sldId id="319" r:id="rId5"/>
    <p:sldId id="264" r:id="rId6"/>
    <p:sldId id="369" r:id="rId7"/>
    <p:sldId id="335" r:id="rId8"/>
    <p:sldId id="421" r:id="rId9"/>
    <p:sldId id="414" r:id="rId10"/>
    <p:sldId id="463" r:id="rId11"/>
    <p:sldId id="415" r:id="rId12"/>
    <p:sldId id="416" r:id="rId13"/>
    <p:sldId id="464" r:id="rId14"/>
    <p:sldId id="465" r:id="rId15"/>
    <p:sldId id="428" r:id="rId16"/>
    <p:sldId id="432" r:id="rId17"/>
    <p:sldId id="343" r:id="rId18"/>
    <p:sldId id="327" r:id="rId19"/>
    <p:sldId id="278" r:id="rId20"/>
    <p:sldId id="412" r:id="rId21"/>
    <p:sldId id="431" r:id="rId22"/>
    <p:sldId id="405" r:id="rId23"/>
    <p:sldId id="266" r:id="rId24"/>
    <p:sldId id="372" r:id="rId25"/>
    <p:sldId id="461" r:id="rId26"/>
    <p:sldId id="433" r:id="rId27"/>
    <p:sldId id="472" r:id="rId28"/>
    <p:sldId id="391" r:id="rId29"/>
    <p:sldId id="473" r:id="rId30"/>
    <p:sldId id="458" r:id="rId31"/>
    <p:sldId id="435" r:id="rId32"/>
    <p:sldId id="436" r:id="rId33"/>
    <p:sldId id="289" r:id="rId34"/>
    <p:sldId id="347" r:id="rId35"/>
    <p:sldId id="422" r:id="rId36"/>
    <p:sldId id="476" r:id="rId37"/>
    <p:sldId id="437" r:id="rId38"/>
    <p:sldId id="439" r:id="rId39"/>
    <p:sldId id="311" r:id="rId40"/>
    <p:sldId id="334" r:id="rId41"/>
    <p:sldId id="413" r:id="rId42"/>
    <p:sldId id="307" r:id="rId43"/>
    <p:sldId id="395" r:id="rId44"/>
    <p:sldId id="280" r:id="rId45"/>
    <p:sldId id="450" r:id="rId46"/>
    <p:sldId id="267" r:id="rId47"/>
    <p:sldId id="438" r:id="rId48"/>
    <p:sldId id="339" r:id="rId49"/>
    <p:sldId id="382" r:id="rId50"/>
    <p:sldId id="442" r:id="rId51"/>
    <p:sldId id="374" r:id="rId52"/>
    <p:sldId id="392" r:id="rId53"/>
    <p:sldId id="404" r:id="rId5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ADF4"/>
    <a:srgbClr val="C3E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5" autoAdjust="0"/>
    <p:restoredTop sz="85505" autoAdjust="0"/>
  </p:normalViewPr>
  <p:slideViewPr>
    <p:cSldViewPr snapToGrid="0" snapToObjects="1">
      <p:cViewPr varScale="1">
        <p:scale>
          <a:sx n="104" d="100"/>
          <a:sy n="104" d="100"/>
        </p:scale>
        <p:origin x="-152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2" d="100"/>
        <a:sy n="42" d="100"/>
      </p:scale>
      <p:origin x="0" y="0"/>
    </p:cViewPr>
  </p:sorterViewPr>
  <p:notesViewPr>
    <p:cSldViewPr snapToGrid="0" snapToObjects="1">
      <p:cViewPr varScale="1">
        <p:scale>
          <a:sx n="115" d="100"/>
          <a:sy n="115" d="100"/>
        </p:scale>
        <p:origin x="-5112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printerSettings" Target="printerSettings/printerSettings1.bin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arnetuule:Downloads:2014_12_2015_02_vaatlused_koo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arnetuule:Downloads:2014_12_2015_02_vaatlused_koo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arnetuule:Downloads:2014_12_2015_02_vaatlused_koo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220;lo%20V&#228;li\Desktop\Viu15\Artiklid\Eesti%20Loodus_Taliviu\Taliviu%20ajatabelid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220;lo%20V&#228;li\Desktop\Viu15\Artiklid\Eesti%20Loodus_Herilaseviu\PERAPI%20arvukus%20ja%20sigumiseduku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220;lo%20V&#228;li\Desktop\Viu15\Artiklid\Eesti%20Loodus_Hiireviu\Hiireviu%20arvukuse%20ja%20pesitsusedukuse%20andmed.xlsx" TargetMode="External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2400" b="1"/>
              <a:t>Hiireviu </a:t>
            </a:r>
            <a:br>
              <a:rPr lang="et-EE" sz="2400" b="1"/>
            </a:br>
            <a:r>
              <a:rPr lang="et-EE" sz="1400" b="1"/>
              <a:t>(242 vaatlust)</a:t>
            </a:r>
          </a:p>
        </c:rich>
      </c:tx>
      <c:layout>
        <c:manualLayout>
          <c:xMode val="edge"/>
          <c:yMode val="edge"/>
          <c:x val="0.733138888888889"/>
          <c:y val="0.04266667383377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944444444444"/>
          <c:y val="0.303393310806225"/>
          <c:w val="0.713888888888889"/>
          <c:h val="0.60266408023753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0.0243902439024391"/>
                  <c:y val="0.08791279320910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943766084117534"/>
                  <c:y val="-0.0384295306562937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7335192475940508"/>
                      <c:h val="0.18181983106684824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0.0472222222222222"/>
                  <c:y val="-0.0291850127764851"/>
                </c:manualLayout>
              </c:layout>
              <c:spPr>
                <a:solidFill>
                  <a:sysClr val="window" lastClr="FFFFFF"/>
                </a:solidFill>
                <a:ln>
                  <a:solidFill>
                    <a:sysClr val="windowText" lastClr="000000">
                      <a:lumMod val="25000"/>
                      <a:lumOff val="75000"/>
                    </a:sys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8519356955380578"/>
                      <c:h val="0.19779766052244166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0.0416666666666667"/>
                  <c:y val="-0.073622185595327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Sheet4!$A$33:$A$36</c:f>
              <c:strCache>
                <c:ptCount val="4"/>
                <c:pt idx="0">
                  <c:v>Rohumaa</c:v>
                </c:pt>
                <c:pt idx="1">
                  <c:v>Põld</c:v>
                </c:pt>
                <c:pt idx="2">
                  <c:v>Jäätmaa</c:v>
                </c:pt>
                <c:pt idx="3">
                  <c:v>Raiesmik</c:v>
                </c:pt>
              </c:strCache>
            </c:strRef>
          </c:cat>
          <c:val>
            <c:numRef>
              <c:f>Sheet4!$B$33:$B$36</c:f>
              <c:numCache>
                <c:formatCode>0.0</c:formatCode>
                <c:ptCount val="4"/>
                <c:pt idx="0">
                  <c:v>66.11570247933885</c:v>
                </c:pt>
                <c:pt idx="1">
                  <c:v>27.68595041322314</c:v>
                </c:pt>
                <c:pt idx="2">
                  <c:v>4.958677685950413</c:v>
                </c:pt>
                <c:pt idx="3">
                  <c:v>1.239669421487603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2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t-EE" sz="2400" b="1"/>
              <a:t>Taliviu </a:t>
            </a:r>
            <a:br>
              <a:rPr lang="et-EE" sz="2400" b="1"/>
            </a:br>
            <a:r>
              <a:rPr lang="et-EE" sz="1400" b="1"/>
              <a:t>(47</a:t>
            </a:r>
            <a:r>
              <a:rPr lang="et-EE" sz="1400" b="1" baseline="0"/>
              <a:t> vaatlust)</a:t>
            </a:r>
            <a:endParaRPr lang="et-EE" sz="1400" b="1"/>
          </a:p>
        </c:rich>
      </c:tx>
      <c:layout>
        <c:manualLayout>
          <c:xMode val="edge"/>
          <c:yMode val="edge"/>
          <c:x val="0.0654652230971129"/>
          <c:y val="0.0298666716836404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6944444444444"/>
          <c:y val="0.303393310806225"/>
          <c:w val="0.713888888888889"/>
          <c:h val="0.602664080237536"/>
        </c:manualLayout>
      </c:layout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00555555555555566"/>
                  <c:y val="0.0853333476675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0847222222222222"/>
                  <c:y val="0.0213333369168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6570428696413"/>
                      <c:h val="0.18120838739458475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0.238888888888889"/>
                  <c:y val="-0.038400006450394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Sheet4!$A$33:$A$36</c:f>
              <c:strCache>
                <c:ptCount val="4"/>
                <c:pt idx="0">
                  <c:v>Rohumaa</c:v>
                </c:pt>
                <c:pt idx="1">
                  <c:v>Põld</c:v>
                </c:pt>
                <c:pt idx="2">
                  <c:v>Jäätmaa</c:v>
                </c:pt>
                <c:pt idx="3">
                  <c:v>Raiesmik</c:v>
                </c:pt>
              </c:strCache>
            </c:strRef>
          </c:cat>
          <c:val>
            <c:numRef>
              <c:f>Sheet4!$C$33:$C$35</c:f>
              <c:numCache>
                <c:formatCode>0.0</c:formatCode>
                <c:ptCount val="3"/>
                <c:pt idx="0">
                  <c:v>68.08510638297871</c:v>
                </c:pt>
                <c:pt idx="1">
                  <c:v>27.65957446808511</c:v>
                </c:pt>
                <c:pt idx="2">
                  <c:v>4.25531914893617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4406180452995"/>
          <c:y val="0.129793534442391"/>
          <c:w val="0.59993622014156"/>
          <c:h val="0.71086385819596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Sheet7!$F$20</c:f>
              <c:strCache>
                <c:ptCount val="1"/>
                <c:pt idx="0">
                  <c:v>Hiireviu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Sheet7!$A$21:$A$29</c:f>
              <c:strCache>
                <c:ptCount val="9"/>
                <c:pt idx="0">
                  <c:v>Maapind</c:v>
                </c:pt>
                <c:pt idx="1">
                  <c:v>Muu</c:v>
                </c:pt>
                <c:pt idx="2">
                  <c:v>Heinapall</c:v>
                </c:pt>
                <c:pt idx="3">
                  <c:v>Aiapost</c:v>
                </c:pt>
                <c:pt idx="4">
                  <c:v>Tüügas</c:v>
                </c:pt>
                <c:pt idx="5">
                  <c:v>Põõsas</c:v>
                </c:pt>
                <c:pt idx="6">
                  <c:v>Puu</c:v>
                </c:pt>
                <c:pt idx="7">
                  <c:v>Elektripost</c:v>
                </c:pt>
                <c:pt idx="8">
                  <c:v>Elektriliin</c:v>
                </c:pt>
              </c:strCache>
            </c:strRef>
          </c:cat>
          <c:val>
            <c:numRef>
              <c:f>Sheet7!$F$21:$F$29</c:f>
              <c:numCache>
                <c:formatCode>0.00%</c:formatCode>
                <c:ptCount val="9"/>
                <c:pt idx="0">
                  <c:v>0.0416666666666667</c:v>
                </c:pt>
                <c:pt idx="1">
                  <c:v>0.0324074074074074</c:v>
                </c:pt>
                <c:pt idx="2">
                  <c:v>0.0231481481481481</c:v>
                </c:pt>
                <c:pt idx="3">
                  <c:v>0.0185185185185185</c:v>
                </c:pt>
                <c:pt idx="4">
                  <c:v>0.0138888888888889</c:v>
                </c:pt>
                <c:pt idx="5">
                  <c:v>0.0648148148148148</c:v>
                </c:pt>
                <c:pt idx="6">
                  <c:v>0.564814814814815</c:v>
                </c:pt>
                <c:pt idx="7">
                  <c:v>0.125</c:v>
                </c:pt>
                <c:pt idx="8">
                  <c:v>0.115740740740741</c:v>
                </c:pt>
              </c:numCache>
            </c:numRef>
          </c:val>
        </c:ser>
        <c:ser>
          <c:idx val="1"/>
          <c:order val="1"/>
          <c:tx>
            <c:strRef>
              <c:f>Sheet7!$G$20</c:f>
              <c:strCache>
                <c:ptCount val="1"/>
                <c:pt idx="0">
                  <c:v>Taliviu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Sheet7!$A$21:$A$29</c:f>
              <c:strCache>
                <c:ptCount val="9"/>
                <c:pt idx="0">
                  <c:v>Maapind</c:v>
                </c:pt>
                <c:pt idx="1">
                  <c:v>Muu</c:v>
                </c:pt>
                <c:pt idx="2">
                  <c:v>Heinapall</c:v>
                </c:pt>
                <c:pt idx="3">
                  <c:v>Aiapost</c:v>
                </c:pt>
                <c:pt idx="4">
                  <c:v>Tüügas</c:v>
                </c:pt>
                <c:pt idx="5">
                  <c:v>Põõsas</c:v>
                </c:pt>
                <c:pt idx="6">
                  <c:v>Puu</c:v>
                </c:pt>
                <c:pt idx="7">
                  <c:v>Elektripost</c:v>
                </c:pt>
                <c:pt idx="8">
                  <c:v>Elektriliin</c:v>
                </c:pt>
              </c:strCache>
            </c:strRef>
          </c:cat>
          <c:val>
            <c:numRef>
              <c:f>Sheet7!$G$21:$G$29</c:f>
              <c:numCache>
                <c:formatCode>0.00%</c:formatCode>
                <c:ptCount val="9"/>
                <c:pt idx="0">
                  <c:v>0.16</c:v>
                </c:pt>
                <c:pt idx="1">
                  <c:v>0.04</c:v>
                </c:pt>
                <c:pt idx="2">
                  <c:v>0.04</c:v>
                </c:pt>
                <c:pt idx="3">
                  <c:v>0.0</c:v>
                </c:pt>
                <c:pt idx="4">
                  <c:v>0.0</c:v>
                </c:pt>
                <c:pt idx="5">
                  <c:v>0.36</c:v>
                </c:pt>
                <c:pt idx="6">
                  <c:v>0.4</c:v>
                </c:pt>
                <c:pt idx="7">
                  <c:v>0.0</c:v>
                </c:pt>
                <c:pt idx="8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2147150104"/>
        <c:axId val="-2147146600"/>
      </c:barChart>
      <c:catAx>
        <c:axId val="-2147150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7146600"/>
        <c:crosses val="autoZero"/>
        <c:auto val="1"/>
        <c:lblAlgn val="ctr"/>
        <c:lblOffset val="100"/>
        <c:noMultiLvlLbl val="0"/>
      </c:catAx>
      <c:valAx>
        <c:axId val="-2147146600"/>
        <c:scaling>
          <c:orientation val="minMax"/>
          <c:max val="0.6"/>
          <c:min val="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47150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9784207857146"/>
          <c:y val="0.0363782382418392"/>
          <c:w val="0.511534852204355"/>
          <c:h val="0.05978678555023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7657660470396"/>
          <c:y val="0.169369964277751"/>
          <c:w val="0.677599608826186"/>
          <c:h val="0.703174375235657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Lennus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Hiireviu</c:v>
                </c:pt>
                <c:pt idx="1">
                  <c:v>Taliviu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29.0</c:v>
                </c:pt>
                <c:pt idx="1">
                  <c:v>50.0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Istub</c:v>
                </c:pt>
              </c:strCache>
            </c:strRef>
          </c:tx>
          <c:invertIfNegative val="0"/>
          <c:cat>
            <c:strRef>
              <c:f>Sheet1!$A$2:$A$3</c:f>
              <c:strCache>
                <c:ptCount val="2"/>
                <c:pt idx="0">
                  <c:v>Hiireviu</c:v>
                </c:pt>
                <c:pt idx="1">
                  <c:v>Taliviu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71.0</c:v>
                </c:pt>
                <c:pt idx="1">
                  <c:v>50.0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147303160"/>
        <c:axId val="-2099864904"/>
      </c:barChart>
      <c:catAx>
        <c:axId val="-214730316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99864904"/>
        <c:crosses val="autoZero"/>
        <c:auto val="1"/>
        <c:lblAlgn val="ctr"/>
        <c:lblOffset val="100"/>
        <c:noMultiLvlLbl val="0"/>
      </c:catAx>
      <c:valAx>
        <c:axId val="-20998649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7303160"/>
        <c:crosses val="autoZero"/>
        <c:crossBetween val="between"/>
        <c:majorUnit val="0.2"/>
        <c:minorUnit val="0.02"/>
      </c:valAx>
    </c:plotArea>
    <c:legend>
      <c:legendPos val="r"/>
      <c:layout>
        <c:manualLayout>
          <c:xMode val="edge"/>
          <c:yMode val="edge"/>
          <c:x val="0.141884351939604"/>
          <c:y val="0.0213038113160198"/>
          <c:w val="0.769859070670122"/>
          <c:h val="0.083865484581742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914743387899"/>
          <c:y val="0.167874753937008"/>
          <c:w val="0.872457494794157"/>
          <c:h val="0.521134004593483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marker>
            <c:symbol val="none"/>
          </c:marker>
          <c:cat>
            <c:strRef>
              <c:f>Sheet1!$A$2:$A$6</c:f>
              <c:strCache>
                <c:ptCount val="5"/>
                <c:pt idx="0">
                  <c:v>1989-1993</c:v>
                </c:pt>
                <c:pt idx="1">
                  <c:v>1994-1998</c:v>
                </c:pt>
                <c:pt idx="2">
                  <c:v>1999-2003</c:v>
                </c:pt>
                <c:pt idx="3">
                  <c:v>2004-2008</c:v>
                </c:pt>
                <c:pt idx="4">
                  <c:v>2009-2013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11.39</c:v>
                </c:pt>
                <c:pt idx="1">
                  <c:v>13.09</c:v>
                </c:pt>
                <c:pt idx="2">
                  <c:v>13.97</c:v>
                </c:pt>
                <c:pt idx="3">
                  <c:v>13.08</c:v>
                </c:pt>
                <c:pt idx="4">
                  <c:v>14.65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71068040"/>
        <c:axId val="-2071065096"/>
      </c:lineChart>
      <c:catAx>
        <c:axId val="-207106804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71065096"/>
        <c:crosses val="autoZero"/>
        <c:auto val="1"/>
        <c:lblAlgn val="ctr"/>
        <c:lblOffset val="100"/>
        <c:noMultiLvlLbl val="0"/>
      </c:catAx>
      <c:valAx>
        <c:axId val="-207106509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71068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'Kuude kaupa'!$V$18:$V$29</c:f>
              <c:strCache>
                <c:ptCount val="12"/>
                <c:pt idx="0">
                  <c:v>Jaan</c:v>
                </c:pt>
                <c:pt idx="1">
                  <c:v>Veeb</c:v>
                </c:pt>
                <c:pt idx="2">
                  <c:v>Märts</c:v>
                </c:pt>
                <c:pt idx="3">
                  <c:v>Aprill</c:v>
                </c:pt>
                <c:pt idx="4">
                  <c:v>Mai</c:v>
                </c:pt>
                <c:pt idx="5">
                  <c:v>Juuni</c:v>
                </c:pt>
                <c:pt idx="6">
                  <c:v>Juuli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Dets</c:v>
                </c:pt>
              </c:strCache>
            </c:strRef>
          </c:cat>
          <c:val>
            <c:numRef>
              <c:f>'Kuude kaupa'!$C$18:$C$29</c:f>
              <c:numCache>
                <c:formatCode>General</c:formatCode>
                <c:ptCount val="12"/>
                <c:pt idx="0">
                  <c:v>5.380333951762523</c:v>
                </c:pt>
                <c:pt idx="1">
                  <c:v>3.339517625231911</c:v>
                </c:pt>
                <c:pt idx="2">
                  <c:v>6.40074211502783</c:v>
                </c:pt>
                <c:pt idx="3">
                  <c:v>46.103896103896</c:v>
                </c:pt>
                <c:pt idx="4">
                  <c:v>7.977736549165121</c:v>
                </c:pt>
                <c:pt idx="5">
                  <c:v>0.278293135435992</c:v>
                </c:pt>
                <c:pt idx="6">
                  <c:v>0.0</c:v>
                </c:pt>
                <c:pt idx="7">
                  <c:v>0.0927643784786642</c:v>
                </c:pt>
                <c:pt idx="8">
                  <c:v>2.87569573283859</c:v>
                </c:pt>
                <c:pt idx="9">
                  <c:v>14.10018552875696</c:v>
                </c:pt>
                <c:pt idx="10">
                  <c:v>4.823747680890538</c:v>
                </c:pt>
                <c:pt idx="11">
                  <c:v>8.627087198515768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97667432"/>
        <c:axId val="-2098116312"/>
      </c:barChart>
      <c:catAx>
        <c:axId val="-2097667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8116312"/>
        <c:crosses val="autoZero"/>
        <c:auto val="1"/>
        <c:lblAlgn val="ctr"/>
        <c:lblOffset val="100"/>
        <c:noMultiLvlLbl val="0"/>
      </c:catAx>
      <c:valAx>
        <c:axId val="-2098116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t-EE" dirty="0"/>
                  <a:t>% vaatlustest</a:t>
                </a:r>
              </a:p>
            </c:rich>
          </c:tx>
          <c:layout>
            <c:manualLayout>
              <c:xMode val="edge"/>
              <c:yMode val="edge"/>
              <c:x val="0.0148520927598173"/>
              <c:y val="0.18679790026246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76674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2">
              <a:lumMod val="75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arvukus</c:v>
          </c:tx>
          <c:spPr>
            <a:ln w="38100" cap="rnd">
              <a:solidFill>
                <a:schemeClr val="tx2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38100" cap="rnd">
                <a:solidFill>
                  <a:schemeClr val="tx2">
                    <a:lumMod val="50000"/>
                  </a:schemeClr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cat>
            <c:numRef>
              <c:f>Sheet1!$A$2:$A$21</c:f>
              <c:numCache>
                <c:formatCode>General</c:formatCode>
                <c:ptCount val="20"/>
                <c:pt idx="0">
                  <c:v>1995.0</c:v>
                </c:pt>
                <c:pt idx="1">
                  <c:v>1996.0</c:v>
                </c:pt>
                <c:pt idx="2">
                  <c:v>1997.0</c:v>
                </c:pt>
                <c:pt idx="3">
                  <c:v>1998.0</c:v>
                </c:pt>
                <c:pt idx="4">
                  <c:v>1999.0</c:v>
                </c:pt>
                <c:pt idx="5">
                  <c:v>2000.0</c:v>
                </c:pt>
                <c:pt idx="6">
                  <c:v>2001.0</c:v>
                </c:pt>
                <c:pt idx="7">
                  <c:v>2002.0</c:v>
                </c:pt>
                <c:pt idx="8">
                  <c:v>2003.0</c:v>
                </c:pt>
                <c:pt idx="9">
                  <c:v>2004.0</c:v>
                </c:pt>
                <c:pt idx="10">
                  <c:v>2005.0</c:v>
                </c:pt>
                <c:pt idx="11">
                  <c:v>2006.0</c:v>
                </c:pt>
                <c:pt idx="12">
                  <c:v>2007.0</c:v>
                </c:pt>
                <c:pt idx="13">
                  <c:v>2008.0</c:v>
                </c:pt>
                <c:pt idx="14">
                  <c:v>2009.0</c:v>
                </c:pt>
                <c:pt idx="15">
                  <c:v>2010.0</c:v>
                </c:pt>
                <c:pt idx="16">
                  <c:v>2011.0</c:v>
                </c:pt>
                <c:pt idx="17">
                  <c:v>2012.0</c:v>
                </c:pt>
                <c:pt idx="18">
                  <c:v>2013.0</c:v>
                </c:pt>
                <c:pt idx="19">
                  <c:v>2014.0</c:v>
                </c:pt>
              </c:numCache>
            </c:numRef>
          </c:cat>
          <c:val>
            <c:numRef>
              <c:f>Sheet1!$D$2:$D$21</c:f>
              <c:numCache>
                <c:formatCode>General</c:formatCode>
                <c:ptCount val="20"/>
                <c:pt idx="0">
                  <c:v>2.0</c:v>
                </c:pt>
                <c:pt idx="1">
                  <c:v>2.396199999999998</c:v>
                </c:pt>
                <c:pt idx="2">
                  <c:v>1.6798</c:v>
                </c:pt>
                <c:pt idx="3">
                  <c:v>1.7872</c:v>
                </c:pt>
                <c:pt idx="4">
                  <c:v>1.7642</c:v>
                </c:pt>
                <c:pt idx="5">
                  <c:v>1.7672</c:v>
                </c:pt>
                <c:pt idx="6">
                  <c:v>1.7902</c:v>
                </c:pt>
                <c:pt idx="7">
                  <c:v>1.9488</c:v>
                </c:pt>
                <c:pt idx="8">
                  <c:v>2.5518</c:v>
                </c:pt>
                <c:pt idx="9">
                  <c:v>1.9942</c:v>
                </c:pt>
                <c:pt idx="10">
                  <c:v>1.7396</c:v>
                </c:pt>
                <c:pt idx="11">
                  <c:v>1.6118</c:v>
                </c:pt>
                <c:pt idx="12">
                  <c:v>1.1078</c:v>
                </c:pt>
                <c:pt idx="13">
                  <c:v>1.737</c:v>
                </c:pt>
                <c:pt idx="14">
                  <c:v>1.2562</c:v>
                </c:pt>
                <c:pt idx="15">
                  <c:v>1.3738</c:v>
                </c:pt>
                <c:pt idx="16">
                  <c:v>1.592</c:v>
                </c:pt>
                <c:pt idx="17">
                  <c:v>1.1204</c:v>
                </c:pt>
                <c:pt idx="18">
                  <c:v>2.0472</c:v>
                </c:pt>
                <c:pt idx="19">
                  <c:v>1.9208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9328584"/>
        <c:axId val="-2099325176"/>
      </c:lineChart>
      <c:catAx>
        <c:axId val="-2099328584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9325176"/>
        <c:crosses val="autoZero"/>
        <c:auto val="1"/>
        <c:lblAlgn val="ctr"/>
        <c:lblOffset val="100"/>
        <c:noMultiLvlLbl val="0"/>
      </c:catAx>
      <c:valAx>
        <c:axId val="-2099325176"/>
        <c:scaling>
          <c:orientation val="minMax"/>
          <c:max val="3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993285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chemeClr val="tx2">
              <a:lumMod val="50000"/>
            </a:schemeClr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6036925178873"/>
          <c:y val="0.149933044523424"/>
          <c:w val="0.764376011217776"/>
          <c:h val="0.685592598131093"/>
        </c:manualLayout>
      </c:layout>
      <c:lineChart>
        <c:grouping val="standar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Pesitsusedukus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Sheet1!$C$2:$C$21</c:f>
              <c:numCache>
                <c:formatCode>General</c:formatCode>
                <c:ptCount val="20"/>
                <c:pt idx="0">
                  <c:v>0.938697318007663</c:v>
                </c:pt>
                <c:pt idx="1">
                  <c:v>0.904605263157895</c:v>
                </c:pt>
                <c:pt idx="2">
                  <c:v>0.952686447473938</c:v>
                </c:pt>
                <c:pt idx="3">
                  <c:v>0.869304556354916</c:v>
                </c:pt>
                <c:pt idx="4">
                  <c:v>1.620771880243752</c:v>
                </c:pt>
                <c:pt idx="5">
                  <c:v>0.959677419354839</c:v>
                </c:pt>
                <c:pt idx="6">
                  <c:v>0.915971330765939</c:v>
                </c:pt>
                <c:pt idx="7">
                  <c:v>1.367729831144465</c:v>
                </c:pt>
                <c:pt idx="8">
                  <c:v>0.519402985074627</c:v>
                </c:pt>
                <c:pt idx="9">
                  <c:v>0.712032022604191</c:v>
                </c:pt>
                <c:pt idx="10">
                  <c:v>1.71</c:v>
                </c:pt>
                <c:pt idx="11">
                  <c:v>1.24822695035461</c:v>
                </c:pt>
                <c:pt idx="12">
                  <c:v>1.50974025974026</c:v>
                </c:pt>
                <c:pt idx="13">
                  <c:v>1.483127572016461</c:v>
                </c:pt>
                <c:pt idx="14">
                  <c:v>1.04095720202485</c:v>
                </c:pt>
                <c:pt idx="15">
                  <c:v>1.19977362761743</c:v>
                </c:pt>
                <c:pt idx="16">
                  <c:v>1.420329670329669</c:v>
                </c:pt>
                <c:pt idx="17">
                  <c:v>1.493043478260869</c:v>
                </c:pt>
                <c:pt idx="18">
                  <c:v>1.105571847507331</c:v>
                </c:pt>
                <c:pt idx="19">
                  <c:v>1.216141001855288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67743080"/>
        <c:axId val="-2067737624"/>
      </c:lineChart>
      <c:catAx>
        <c:axId val="-2067743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7737624"/>
        <c:crosses val="autoZero"/>
        <c:auto val="1"/>
        <c:lblAlgn val="ctr"/>
        <c:lblOffset val="100"/>
        <c:tickLblSkip val="2"/>
        <c:tickMarkSkip val="1"/>
        <c:noMultiLvlLbl val="0"/>
      </c:catAx>
      <c:valAx>
        <c:axId val="-2067737624"/>
        <c:scaling>
          <c:orientation val="minMax"/>
          <c:max val="2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67743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3">
        <a:lumMod val="40000"/>
        <a:lumOff val="60000"/>
        <a:alpha val="90000"/>
      </a:scheme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0.09047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7415683" cy="430887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3">
            <a:lumMod val="40000"/>
            <a:lumOff val="60000"/>
            <a:alpha val="90000"/>
          </a:schemeClr>
        </a:solidFill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t-EE" sz="2200" dirty="0" smtClean="0"/>
            <a:t>Hiireviu pesitusedukus kõigub aastati märkimisväärselt</a:t>
          </a:r>
          <a:endParaRPr lang="et-EE" sz="22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5BB8E-056D-AC46-9979-285A36281832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B9D83-30E4-C547-AA36-7D7F23103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967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363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67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239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25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638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3447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02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881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28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4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166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414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4220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417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13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6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74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22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0487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2747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1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985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649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649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12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7881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101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178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885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3154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89624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291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764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10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1454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10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1181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284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601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9059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961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499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29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5885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01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74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06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469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B9D83-30E4-C547-AA36-7D7F231032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4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t-E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77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45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395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28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24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67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25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11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9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 smtClean="0"/>
              <a:t>Click to edit Master text styles</a:t>
            </a:r>
          </a:p>
          <a:p>
            <a:pPr lvl="1"/>
            <a:r>
              <a:rPr lang="et-EE" smtClean="0"/>
              <a:t>Second level</a:t>
            </a:r>
          </a:p>
          <a:p>
            <a:pPr lvl="2"/>
            <a:r>
              <a:rPr lang="et-EE" smtClean="0"/>
              <a:t>Third level</a:t>
            </a:r>
          </a:p>
          <a:p>
            <a:pPr lvl="3"/>
            <a:r>
              <a:rPr lang="et-EE" smtClean="0"/>
              <a:t>Fourth level</a:t>
            </a:r>
          </a:p>
          <a:p>
            <a:pPr lvl="4"/>
            <a:r>
              <a:rPr lang="et-E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19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t-E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t-E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27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t-E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t-EE" dirty="0" smtClean="0"/>
              <a:t>Click to edit Master text styles</a:t>
            </a:r>
          </a:p>
          <a:p>
            <a:pPr lvl="1"/>
            <a:r>
              <a:rPr lang="et-EE" dirty="0" smtClean="0"/>
              <a:t>Second level</a:t>
            </a:r>
          </a:p>
          <a:p>
            <a:pPr lvl="2"/>
            <a:r>
              <a:rPr lang="et-EE" dirty="0" smtClean="0"/>
              <a:t>Third level</a:t>
            </a:r>
          </a:p>
          <a:p>
            <a:pPr lvl="3"/>
            <a:r>
              <a:rPr lang="et-EE" dirty="0" smtClean="0"/>
              <a:t>Fourth level</a:t>
            </a:r>
          </a:p>
          <a:p>
            <a:pPr lvl="4"/>
            <a:r>
              <a:rPr lang="et-E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8A69F-E0F1-6749-B5A4-CAE935F3190E}" type="datetimeFigureOut">
              <a:rPr lang="en-US" smtClean="0"/>
              <a:t>21.03.16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30D74-875A-DB4C-8A39-AC19F0F50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40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9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6" Type="http://schemas.openxmlformats.org/officeDocument/2006/relationships/image" Target="../media/image5.png"/><Relationship Id="rId7" Type="http://schemas.microsoft.com/office/2007/relationships/hdphoto" Target="../media/hdphoto2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chart" Target="../charts/chart5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png"/><Relationship Id="rId5" Type="http://schemas.microsoft.com/office/2007/relationships/hdphoto" Target="../media/hdphoto4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34.png"/><Relationship Id="rId5" Type="http://schemas.microsoft.com/office/2007/relationships/hdphoto" Target="../media/hdphoto5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microsoft.com/office/2007/relationships/hdphoto" Target="../media/hdphoto6.wdp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4" Type="http://schemas.openxmlformats.org/officeDocument/2006/relationships/image" Target="../media/image52.png"/><Relationship Id="rId5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4" Type="http://schemas.openxmlformats.org/officeDocument/2006/relationships/image" Target="../media/image54.jpg"/><Relationship Id="rId5" Type="http://schemas.openxmlformats.org/officeDocument/2006/relationships/chart" Target="../charts/chart8.xm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55.jpg"/><Relationship Id="rId6" Type="http://schemas.openxmlformats.org/officeDocument/2006/relationships/image" Target="../media/image56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57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9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60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1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rneader120415aa1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5408895"/>
            <a:ext cx="9222154" cy="6148102"/>
          </a:xfrm>
          <a:prstGeom prst="rect">
            <a:avLst/>
          </a:prstGeom>
        </p:spPr>
      </p:pic>
      <p:pic>
        <p:nvPicPr>
          <p:cNvPr id="4" name="Picture 3" descr="arneader120415aa1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899"/>
            <a:ext cx="9222154" cy="614810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685800" y="222589"/>
            <a:ext cx="7772400" cy="974619"/>
          </a:xfrm>
        </p:spPr>
        <p:txBody>
          <a:bodyPr>
            <a:normAutofit fontScale="90000"/>
          </a:bodyPr>
          <a:lstStyle/>
          <a:p>
            <a:r>
              <a:rPr lang="en-US" sz="6000" dirty="0" err="1" smtClean="0">
                <a:solidFill>
                  <a:schemeClr val="bg1"/>
                </a:solidFill>
                <a:latin typeface="Phosphate Inline"/>
                <a:cs typeface="Phosphate Inline"/>
              </a:rPr>
              <a:t>Aasta</a:t>
            </a:r>
            <a:r>
              <a:rPr lang="en-US" sz="6000" dirty="0" smtClean="0">
                <a:solidFill>
                  <a:schemeClr val="bg1"/>
                </a:solidFill>
                <a:latin typeface="Phosphate Inline"/>
                <a:cs typeface="Phosphate Inline"/>
              </a:rPr>
              <a:t> </a:t>
            </a:r>
            <a:r>
              <a:rPr lang="en-US" sz="6000" dirty="0" err="1" smtClean="0">
                <a:solidFill>
                  <a:schemeClr val="bg1"/>
                </a:solidFill>
                <a:latin typeface="Phosphate Inline"/>
                <a:cs typeface="Phosphate Inline"/>
              </a:rPr>
              <a:t>lind</a:t>
            </a:r>
            <a:r>
              <a:rPr lang="en-US" sz="6000" dirty="0" smtClean="0">
                <a:solidFill>
                  <a:schemeClr val="bg1"/>
                </a:solidFill>
                <a:latin typeface="Phosphate Inline"/>
                <a:cs typeface="Phosphate Inline"/>
              </a:rPr>
              <a:t> 2015 – </a:t>
            </a:r>
            <a:r>
              <a:rPr lang="en-US" sz="6000" dirty="0" err="1" smtClean="0">
                <a:solidFill>
                  <a:schemeClr val="bg1"/>
                </a:solidFill>
                <a:latin typeface="Phosphate Inline"/>
                <a:cs typeface="Phosphate Inline"/>
              </a:rPr>
              <a:t>viu</a:t>
            </a:r>
            <a:endParaRPr lang="en-US" sz="6000" dirty="0">
              <a:solidFill>
                <a:schemeClr val="bg1"/>
              </a:solidFill>
              <a:latin typeface="Phosphate Inline"/>
              <a:cs typeface="Phosphate Inline"/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3920712" y="5602315"/>
            <a:ext cx="2580297" cy="811311"/>
          </a:xfrm>
        </p:spPr>
        <p:txBody>
          <a:bodyPr>
            <a:normAutofit fontScale="55000" lnSpcReduction="20000"/>
          </a:bodyPr>
          <a:lstStyle/>
          <a:p>
            <a:r>
              <a:rPr lang="et-EE" dirty="0">
                <a:solidFill>
                  <a:srgbClr val="FFFFFF"/>
                </a:solidFill>
                <a:cs typeface="Phosphate Inline"/>
              </a:rPr>
              <a:t>Ülo Väli</a:t>
            </a:r>
            <a:endParaRPr lang="en-US" dirty="0">
              <a:solidFill>
                <a:srgbClr val="FFFFFF"/>
              </a:solidFill>
              <a:cs typeface="Phosphate Inline"/>
            </a:endParaRPr>
          </a:p>
          <a:p>
            <a:r>
              <a:rPr lang="et-EE" dirty="0" smtClean="0">
                <a:solidFill>
                  <a:srgbClr val="FFFFFF"/>
                </a:solidFill>
                <a:cs typeface="Phosphate Inline"/>
              </a:rPr>
              <a:t>Urmas Sellis</a:t>
            </a:r>
          </a:p>
          <a:p>
            <a:r>
              <a:rPr lang="et-EE" dirty="0" smtClean="0">
                <a:solidFill>
                  <a:srgbClr val="FFFFFF"/>
                </a:solidFill>
                <a:cs typeface="Phosphate Inline"/>
              </a:rPr>
              <a:t>Aarne Tuule</a:t>
            </a:r>
          </a:p>
        </p:txBody>
      </p:sp>
      <p:sp>
        <p:nvSpPr>
          <p:cNvPr id="8" name="Subtitle 6"/>
          <p:cNvSpPr txBox="1">
            <a:spLocks/>
          </p:cNvSpPr>
          <p:nvPr/>
        </p:nvSpPr>
        <p:spPr>
          <a:xfrm>
            <a:off x="-149408" y="5602315"/>
            <a:ext cx="4383849" cy="811311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>
                <a:solidFill>
                  <a:srgbClr val="FFFFFF"/>
                </a:solidFill>
                <a:latin typeface="+mj-lt"/>
                <a:cs typeface="Phosphate Inline"/>
              </a:rPr>
              <a:t>Eesti</a:t>
            </a:r>
            <a:r>
              <a:rPr lang="en-US" dirty="0" smtClean="0">
                <a:solidFill>
                  <a:srgbClr val="FFFFFF"/>
                </a:solidFill>
                <a:latin typeface="+mj-lt"/>
                <a:cs typeface="Phosphate Inline"/>
              </a:rPr>
              <a:t> </a:t>
            </a:r>
            <a:r>
              <a:rPr lang="en-US" dirty="0" err="1" smtClean="0">
                <a:solidFill>
                  <a:srgbClr val="FFFFFF"/>
                </a:solidFill>
                <a:latin typeface="+mj-lt"/>
                <a:cs typeface="Phosphate Inline"/>
              </a:rPr>
              <a:t>Ornitoloogiaühing</a:t>
            </a:r>
            <a:endParaRPr lang="en-US" dirty="0" smtClean="0">
              <a:solidFill>
                <a:srgbClr val="FFFFFF"/>
              </a:solidFill>
              <a:latin typeface="+mj-lt"/>
              <a:cs typeface="Phosphate Inline"/>
            </a:endParaRPr>
          </a:p>
          <a:p>
            <a:r>
              <a:rPr lang="en-US" dirty="0" err="1" smtClean="0">
                <a:solidFill>
                  <a:srgbClr val="FFFFFF"/>
                </a:solidFill>
                <a:latin typeface="+mj-lt"/>
                <a:cs typeface="Phosphate Inline"/>
              </a:rPr>
              <a:t>Röövlinnutöö</a:t>
            </a:r>
            <a:r>
              <a:rPr lang="et-EE" dirty="0" smtClean="0">
                <a:solidFill>
                  <a:srgbClr val="FFFFFF"/>
                </a:solidFill>
                <a:latin typeface="+mj-lt"/>
                <a:cs typeface="Phosphate Inline"/>
              </a:rPr>
              <a:t>rühm</a:t>
            </a:r>
            <a:endParaRPr lang="en-US" dirty="0">
              <a:solidFill>
                <a:srgbClr val="FFFFFF"/>
              </a:solidFill>
              <a:latin typeface="+mj-lt"/>
              <a:cs typeface="Phosphate Inline"/>
            </a:endParaRPr>
          </a:p>
        </p:txBody>
      </p:sp>
      <p:sp>
        <p:nvSpPr>
          <p:cNvPr id="9" name="Title 5"/>
          <p:cNvSpPr txBox="1">
            <a:spLocks/>
          </p:cNvSpPr>
          <p:nvPr/>
        </p:nvSpPr>
        <p:spPr>
          <a:xfrm>
            <a:off x="685800" y="1197208"/>
            <a:ext cx="7772400" cy="97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08000"/>
                </a:solidFill>
                <a:latin typeface="Phosphate Inline"/>
                <a:cs typeface="Phosphate Inline"/>
              </a:rPr>
              <a:t>HIIREVIU </a:t>
            </a:r>
            <a:r>
              <a:rPr lang="en-US" dirty="0" smtClean="0">
                <a:solidFill>
                  <a:schemeClr val="bg1"/>
                </a:solidFill>
                <a:latin typeface="Phosphate Inline"/>
                <a:cs typeface="Phosphate Inline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Phosphate Inline"/>
                <a:cs typeface="Phosphate Inline"/>
              </a:rPr>
              <a:t>HERILASEVIU</a:t>
            </a:r>
            <a:r>
              <a:rPr lang="en-US" dirty="0" smtClean="0">
                <a:solidFill>
                  <a:schemeClr val="bg1"/>
                </a:solidFill>
                <a:latin typeface="Phosphate Inline"/>
                <a:cs typeface="Phosphate Inline"/>
              </a:rPr>
              <a:t>    </a:t>
            </a:r>
            <a:r>
              <a:rPr lang="en-US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TALIVIU</a:t>
            </a:r>
            <a:endParaRPr lang="en-US" dirty="0">
              <a:solidFill>
                <a:srgbClr val="3366FF"/>
              </a:solidFill>
              <a:latin typeface="Phosphate Inline"/>
              <a:cs typeface="Phosphate Inline"/>
            </a:endParaRPr>
          </a:p>
        </p:txBody>
      </p:sp>
      <p:pic>
        <p:nvPicPr>
          <p:cNvPr id="12" name="Picture 11" descr="kik_est_logo_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143" y="4872405"/>
            <a:ext cx="1453283" cy="1700879"/>
          </a:xfrm>
          <a:prstGeom prst="rect">
            <a:avLst/>
          </a:prstGeom>
        </p:spPr>
      </p:pic>
      <p:pic>
        <p:nvPicPr>
          <p:cNvPr id="13" name="Picture 2" descr="C:\Users\jt\Documents\ETTEKANDED\EOÜ_tutvustus\eoy logo ovaal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99" y="3885098"/>
            <a:ext cx="2156089" cy="154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4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TLAG_talv_2014_15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106" y="-73394"/>
            <a:ext cx="9838106" cy="6931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6994" y="6368971"/>
            <a:ext cx="3577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www.eoy.ee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viu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vaatlused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9198" y="5643839"/>
            <a:ext cx="405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Dets</a:t>
            </a:r>
            <a:r>
              <a:rPr lang="en-US" dirty="0" smtClean="0"/>
              <a:t> 14 - </a:t>
            </a:r>
            <a:r>
              <a:rPr lang="en-US" dirty="0" err="1" smtClean="0"/>
              <a:t>veebr</a:t>
            </a:r>
            <a:r>
              <a:rPr lang="en-US" dirty="0" smtClean="0"/>
              <a:t>  15 </a:t>
            </a:r>
            <a:r>
              <a:rPr lang="en-US" dirty="0" err="1" smtClean="0"/>
              <a:t>sisestati</a:t>
            </a:r>
            <a:r>
              <a:rPr lang="en-US" dirty="0" smtClean="0"/>
              <a:t> </a:t>
            </a:r>
            <a:r>
              <a:rPr lang="en-US" dirty="0" err="1" smtClean="0"/>
              <a:t>viuankeeti</a:t>
            </a:r>
            <a:r>
              <a:rPr lang="en-US" dirty="0" smtClean="0"/>
              <a:t> 365 </a:t>
            </a:r>
            <a:r>
              <a:rPr lang="en-US" dirty="0" err="1" smtClean="0"/>
              <a:t>vaatlust</a:t>
            </a:r>
            <a:r>
              <a:rPr lang="en-US" dirty="0" smtClean="0"/>
              <a:t>, </a:t>
            </a:r>
            <a:r>
              <a:rPr lang="en-US" dirty="0" err="1" smtClean="0"/>
              <a:t>neist</a:t>
            </a:r>
            <a:r>
              <a:rPr lang="en-US" dirty="0" smtClean="0"/>
              <a:t> 20% </a:t>
            </a:r>
            <a:r>
              <a:rPr lang="en-US" dirty="0" err="1" smtClean="0"/>
              <a:t>olid</a:t>
            </a:r>
            <a:r>
              <a:rPr lang="en-US" dirty="0" smtClean="0"/>
              <a:t> </a:t>
            </a:r>
            <a:r>
              <a:rPr lang="en-US" dirty="0" err="1" smtClean="0"/>
              <a:t>taliviud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2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24 at 17.38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3343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6994" y="6368971"/>
            <a:ext cx="3577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www.eoy.ee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viu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vaatlused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2933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2-24 at 17.44.3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99484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6994" y="6368971"/>
            <a:ext cx="3577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www.eoy.ee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viu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vaatlused</a:t>
            </a:r>
            <a:endParaRPr lang="en-US" sz="20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6475264"/>
              </p:ext>
            </p:extLst>
          </p:nvPr>
        </p:nvGraphicFramePr>
        <p:xfrm>
          <a:off x="5331229" y="4710547"/>
          <a:ext cx="3343496" cy="15538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4236"/>
                <a:gridCol w="799630"/>
                <a:gridCol w="799630"/>
              </a:tblGrid>
              <a:tr h="822349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Linde</a:t>
                      </a:r>
                      <a:r>
                        <a:rPr lang="en-US" dirty="0" smtClean="0"/>
                        <a:t>/100km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dirty="0" smtClean="0"/>
                        <a:t> </a:t>
                      </a:r>
                    </a:p>
                    <a:p>
                      <a:r>
                        <a:rPr lang="en-US" dirty="0" err="1" smtClean="0"/>
                        <a:t>avamaastikul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2013/2014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2014/2015</a:t>
                      </a:r>
                      <a:endParaRPr lang="en-US" dirty="0"/>
                    </a:p>
                  </a:txBody>
                  <a:tcPr/>
                </a:tc>
              </a:tr>
              <a:tr h="33350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Eesti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keskmine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25</a:t>
                      </a:r>
                      <a:endParaRPr lang="en-US" dirty="0"/>
                    </a:p>
                  </a:txBody>
                  <a:tcPr/>
                </a:tc>
              </a:tr>
              <a:tr h="333508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Lääne-Eesti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5564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8860179"/>
              </p:ext>
            </p:extLst>
          </p:nvPr>
        </p:nvGraphicFramePr>
        <p:xfrm>
          <a:off x="3853238" y="332631"/>
          <a:ext cx="5207000" cy="277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8643440"/>
              </p:ext>
            </p:extLst>
          </p:nvPr>
        </p:nvGraphicFramePr>
        <p:xfrm>
          <a:off x="4079875" y="3715555"/>
          <a:ext cx="5064125" cy="2773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Picture 4" descr="arneader111109aa028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32"/>
          <a:stretch/>
        </p:blipFill>
        <p:spPr>
          <a:xfrm>
            <a:off x="-3421760" y="0"/>
            <a:ext cx="7537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7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8333965"/>
              </p:ext>
            </p:extLst>
          </p:nvPr>
        </p:nvGraphicFramePr>
        <p:xfrm>
          <a:off x="3842546" y="0"/>
          <a:ext cx="5291375" cy="6827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200214536"/>
              </p:ext>
            </p:extLst>
          </p:nvPr>
        </p:nvGraphicFramePr>
        <p:xfrm>
          <a:off x="0" y="50399"/>
          <a:ext cx="3971636" cy="67773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7256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11 Ph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111" y="0"/>
            <a:ext cx="10020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07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irevi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39716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V="1">
            <a:off x="2657231" y="1455616"/>
            <a:ext cx="1035538" cy="8303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223846" y="1455616"/>
            <a:ext cx="566616" cy="8303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474308" y="1270950"/>
            <a:ext cx="109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PESITSUS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020960" y="5448273"/>
            <a:ext cx="153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TALVITAMINE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072384" y="2286001"/>
            <a:ext cx="2713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PESITSUS + TALVITAMINE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082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050304aa1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957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05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8_IMG_23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58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30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nnoNellis_BBUT_IMG_84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7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neader120415aa1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9899"/>
            <a:ext cx="9222154" cy="6148102"/>
          </a:xfrm>
          <a:prstGeom prst="rect">
            <a:avLst/>
          </a:prstGeom>
        </p:spPr>
      </p:pic>
      <p:pic>
        <p:nvPicPr>
          <p:cNvPr id="3" name="Picture 2" descr="arneader120415aa1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-5408895"/>
            <a:ext cx="9222154" cy="6148102"/>
          </a:xfrm>
          <a:prstGeom prst="rect">
            <a:avLst/>
          </a:prstGeom>
        </p:spPr>
      </p:pic>
      <p:pic>
        <p:nvPicPr>
          <p:cNvPr id="4" name="Picture 3" descr="66_Herilaseviu_IMG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6262"/>
            <a:ext cx="4750144" cy="7121257"/>
          </a:xfrm>
          <a:prstGeom prst="rect">
            <a:avLst/>
          </a:prstGeom>
        </p:spPr>
      </p:pic>
      <p:pic>
        <p:nvPicPr>
          <p:cNvPr id="5" name="Picture 4" descr="60_Taliviu_IMG_6453.jp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9533" y="-213227"/>
            <a:ext cx="4864589" cy="7300938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54214" y="5750376"/>
            <a:ext cx="8917215" cy="9746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FFFF00"/>
                </a:solidFill>
                <a:latin typeface="Phosphate Inline"/>
                <a:cs typeface="Phosphate Inline"/>
              </a:rPr>
              <a:t>HERILASEVIU		        </a:t>
            </a:r>
            <a:r>
              <a:rPr lang="en-US" dirty="0" smtClean="0">
                <a:solidFill>
                  <a:srgbClr val="008000"/>
                </a:solidFill>
                <a:latin typeface="Phosphate Inline"/>
                <a:cs typeface="Phosphate Inline"/>
              </a:rPr>
              <a:t>HIIREVIU					  	   	 </a:t>
            </a:r>
            <a:r>
              <a:rPr lang="en-US" dirty="0" smtClean="0">
                <a:solidFill>
                  <a:srgbClr val="3366FF"/>
                </a:solidFill>
                <a:latin typeface="Phosphate Inline"/>
                <a:cs typeface="Phosphate Inline"/>
              </a:rPr>
              <a:t>TALIVIU</a:t>
            </a:r>
            <a:endParaRPr lang="en-US" dirty="0">
              <a:solidFill>
                <a:srgbClr val="3366FF"/>
              </a:solidFill>
              <a:latin typeface="Phosphate Inline"/>
              <a:cs typeface="Phosphate Inline"/>
            </a:endParaRPr>
          </a:p>
        </p:txBody>
      </p:sp>
    </p:spTree>
    <p:extLst>
      <p:ext uri="{BB962C8B-B14F-4D97-AF65-F5344CB8AC3E}">
        <p14:creationId xmlns:p14="http://schemas.microsoft.com/office/powerpoint/2010/main" val="186361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485"/>
            <a:ext cx="8229600" cy="612761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Hiireviu</a:t>
            </a:r>
            <a:r>
              <a:rPr lang="en-US" sz="3600" dirty="0" smtClean="0"/>
              <a:t> </a:t>
            </a:r>
            <a:r>
              <a:rPr lang="en-US" sz="3600" dirty="0" err="1" smtClean="0"/>
              <a:t>pesad</a:t>
            </a:r>
            <a:endParaRPr lang="en-US" sz="3600" dirty="0"/>
          </a:p>
        </p:txBody>
      </p:sp>
      <p:pic>
        <p:nvPicPr>
          <p:cNvPr id="4" name="Picture 3" descr="Screen Shot 2015-02-06 at 9.13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396" y="1141548"/>
            <a:ext cx="6760436" cy="57164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5769" y="1729154"/>
            <a:ext cx="7532077" cy="6740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38258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_DSCN0620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</p:spPr>
      </p:pic>
      <p:pic>
        <p:nvPicPr>
          <p:cNvPr id="3" name="Picture 2" descr="77_IMG_4887 cop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57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N4271 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9230"/>
            <a:ext cx="9212386" cy="1228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26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nnoNellis_BBUT_IMG_689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1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7_PICT80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111109aa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4119" y="0"/>
            <a:ext cx="10287000" cy="6858000"/>
          </a:xfrm>
          <a:prstGeom prst="rect">
            <a:avLst/>
          </a:prstGeom>
        </p:spPr>
      </p:pic>
      <p:pic>
        <p:nvPicPr>
          <p:cNvPr id="3" name="Picture 2" descr="arneader111109aa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89448" y="0"/>
            <a:ext cx="10287000" cy="6858000"/>
          </a:xfrm>
          <a:prstGeom prst="rect">
            <a:avLst/>
          </a:prstGeom>
        </p:spPr>
      </p:pic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4219238735"/>
              </p:ext>
            </p:extLst>
          </p:nvPr>
        </p:nvGraphicFramePr>
        <p:xfrm>
          <a:off x="3105553" y="979817"/>
          <a:ext cx="5821754" cy="5500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1207" y="420658"/>
            <a:ext cx="7372793" cy="25459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/>
              <a:t>Hiireviu</a:t>
            </a:r>
            <a:r>
              <a:rPr lang="en-US" sz="2400" dirty="0" smtClean="0"/>
              <a:t> </a:t>
            </a:r>
            <a:r>
              <a:rPr lang="en-US" sz="2400" dirty="0" err="1" smtClean="0"/>
              <a:t>asustustihedus</a:t>
            </a:r>
            <a:r>
              <a:rPr lang="en-US" sz="2400" dirty="0" smtClean="0"/>
              <a:t> </a:t>
            </a:r>
            <a:r>
              <a:rPr lang="en-US" sz="2400" dirty="0" err="1" smtClean="0"/>
              <a:t>röövlinnuseirealadel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territooriume</a:t>
            </a:r>
            <a:r>
              <a:rPr lang="en-US" sz="2400" dirty="0" smtClean="0"/>
              <a:t> 100km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 err="1" smtClean="0"/>
              <a:t>kohta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303690" y="6079854"/>
            <a:ext cx="7372793" cy="25459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/>
              <a:t>Ca</a:t>
            </a:r>
            <a:r>
              <a:rPr lang="en-US" sz="2400" dirty="0" smtClean="0"/>
              <a:t> 6000-7000 </a:t>
            </a:r>
            <a:r>
              <a:rPr lang="en-US" sz="2400" dirty="0" err="1" smtClean="0"/>
              <a:t>paari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5762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liviu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3230" y="1906901"/>
            <a:ext cx="109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PESITSUS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79999" y="2887678"/>
            <a:ext cx="153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TALVITAMINE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874846" y="2129694"/>
            <a:ext cx="205153" cy="101599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03315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0_IMG_3874 – koopi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" r="11112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6228845"/>
              </p:ext>
            </p:extLst>
          </p:nvPr>
        </p:nvGraphicFramePr>
        <p:xfrm>
          <a:off x="1916723" y="3745523"/>
          <a:ext cx="6998677" cy="3059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3046" y="859395"/>
            <a:ext cx="5298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4000" dirty="0" smtClean="0"/>
              <a:t>Millal otsida taliviud?</a:t>
            </a:r>
            <a:endParaRPr lang="et-EE" sz="4000" dirty="0"/>
          </a:p>
        </p:txBody>
      </p:sp>
    </p:spTree>
    <p:extLst>
      <p:ext uri="{BB962C8B-B14F-4D97-AF65-F5344CB8AC3E}">
        <p14:creationId xmlns:p14="http://schemas.microsoft.com/office/powerpoint/2010/main" val="3079798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080416aa1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19" y="9769"/>
            <a:ext cx="10287000" cy="6858000"/>
          </a:xfrm>
          <a:prstGeom prst="rect">
            <a:avLst/>
          </a:prstGeom>
        </p:spPr>
      </p:pic>
      <p:pic>
        <p:nvPicPr>
          <p:cNvPr id="3" name="Picture 2" descr="arneader070908aa064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4000" l="7500" r="90000">
                        <a14:foregroundMark x1="7500" y1="94000" x2="7500" y2="94000"/>
                        <a14:foregroundMark x1="7500" y1="94000" x2="7500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543168"/>
            <a:ext cx="9730154" cy="6486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4693" y="6369538"/>
            <a:ext cx="10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HIIREVIU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75400" y="6369538"/>
            <a:ext cx="99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TALIVIU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304693"/>
            <a:ext cx="25458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Pikkus</a:t>
            </a:r>
            <a:r>
              <a:rPr lang="en-US" dirty="0" smtClean="0"/>
              <a:t> 40-48 cm</a:t>
            </a:r>
          </a:p>
          <a:p>
            <a:endParaRPr lang="en-US" dirty="0"/>
          </a:p>
          <a:p>
            <a:r>
              <a:rPr lang="en-US" dirty="0" err="1" smtClean="0"/>
              <a:t>Siruulatus</a:t>
            </a:r>
            <a:r>
              <a:rPr lang="en-US" dirty="0" smtClean="0"/>
              <a:t> 100-125 cm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75400" y="5336083"/>
            <a:ext cx="26081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Pikkus</a:t>
            </a:r>
            <a:r>
              <a:rPr lang="en-US" dirty="0" smtClean="0"/>
              <a:t> 49-59 cm</a:t>
            </a:r>
          </a:p>
          <a:p>
            <a:pPr algn="r"/>
            <a:endParaRPr lang="en-US" dirty="0"/>
          </a:p>
          <a:p>
            <a:pPr algn="r"/>
            <a:r>
              <a:rPr lang="en-US" dirty="0" err="1" smtClean="0"/>
              <a:t>Siruulatus</a:t>
            </a:r>
            <a:r>
              <a:rPr lang="en-US" dirty="0"/>
              <a:t> </a:t>
            </a:r>
            <a:r>
              <a:rPr lang="en-US" dirty="0" smtClean="0"/>
              <a:t>125-148 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428" y="358502"/>
            <a:ext cx="2437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Üldmulje</a:t>
            </a:r>
            <a:r>
              <a:rPr lang="en-US" dirty="0" smtClean="0"/>
              <a:t> </a:t>
            </a:r>
            <a:r>
              <a:rPr lang="en-US" dirty="0" err="1" smtClean="0"/>
              <a:t>tumepruun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644967" y="364306"/>
            <a:ext cx="2339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Üldmulje</a:t>
            </a:r>
            <a:r>
              <a:rPr lang="en-US" dirty="0" smtClean="0"/>
              <a:t> </a:t>
            </a:r>
            <a:r>
              <a:rPr lang="en-US" dirty="0" err="1" smtClean="0"/>
              <a:t>helepruun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8428" y="892905"/>
            <a:ext cx="4353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Sabatüvik</a:t>
            </a:r>
            <a:r>
              <a:rPr lang="en-US" dirty="0" smtClean="0"/>
              <a:t> </a:t>
            </a:r>
            <a:r>
              <a:rPr lang="en-US" dirty="0" err="1" smtClean="0"/>
              <a:t>tihedate</a:t>
            </a:r>
            <a:r>
              <a:rPr lang="en-US" dirty="0" smtClean="0"/>
              <a:t> </a:t>
            </a:r>
            <a:r>
              <a:rPr lang="en-US" dirty="0" err="1" smtClean="0"/>
              <a:t>hallide</a:t>
            </a:r>
            <a:r>
              <a:rPr lang="en-US" dirty="0" smtClean="0"/>
              <a:t> </a:t>
            </a:r>
            <a:r>
              <a:rPr lang="en-US" dirty="0" err="1" smtClean="0"/>
              <a:t>vöötidega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91251" y="915399"/>
            <a:ext cx="4252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Sabatüvik</a:t>
            </a:r>
            <a:r>
              <a:rPr lang="en-US" dirty="0" smtClean="0"/>
              <a:t> </a:t>
            </a:r>
            <a:r>
              <a:rPr lang="en-US" dirty="0" err="1" smtClean="0"/>
              <a:t>valge</a:t>
            </a:r>
            <a:r>
              <a:rPr lang="en-US" dirty="0" smtClean="0"/>
              <a:t>, </a:t>
            </a:r>
            <a:r>
              <a:rPr lang="en-US" dirty="0" err="1" smtClean="0"/>
              <a:t>tipus</a:t>
            </a:r>
            <a:r>
              <a:rPr lang="en-US" dirty="0" smtClean="0"/>
              <a:t> </a:t>
            </a:r>
            <a:r>
              <a:rPr lang="en-US" dirty="0" err="1" smtClean="0"/>
              <a:t>üks</a:t>
            </a:r>
            <a:r>
              <a:rPr lang="en-US" dirty="0"/>
              <a:t> </a:t>
            </a:r>
            <a:r>
              <a:rPr lang="en-US" dirty="0" err="1" smtClean="0"/>
              <a:t>tume</a:t>
            </a:r>
            <a:r>
              <a:rPr lang="en-US" dirty="0" smtClean="0"/>
              <a:t> </a:t>
            </a:r>
            <a:r>
              <a:rPr lang="en-US" dirty="0" err="1" smtClean="0"/>
              <a:t>vööt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57923" y="1284731"/>
            <a:ext cx="683846" cy="21540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7367867" y="1262237"/>
            <a:ext cx="1219287" cy="14349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8301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090429aa016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4" t="6137" r="24661" b="12981"/>
          <a:stretch/>
        </p:blipFill>
        <p:spPr>
          <a:xfrm flipH="1">
            <a:off x="-45721" y="-15241"/>
            <a:ext cx="9189720" cy="6873241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2027442" y="4358640"/>
            <a:ext cx="1" cy="118305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53487" y="5792632"/>
            <a:ext cx="3526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dirty="0" smtClean="0"/>
              <a:t>… ja eeskätt ikka saba</a:t>
            </a:r>
            <a:endParaRPr lang="en-US" sz="2400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200400" y="1420521"/>
            <a:ext cx="580015" cy="13683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1497991" y="2697710"/>
            <a:ext cx="1519529" cy="131041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95966" y="458633"/>
            <a:ext cx="4709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dirty="0" smtClean="0"/>
              <a:t>Kui on kahtlusi, vaata tiivalaike</a:t>
            </a:r>
          </a:p>
          <a:p>
            <a:r>
              <a:rPr lang="et-EE" sz="2400" dirty="0" smtClean="0"/>
              <a:t>(heledal hiireviul „komad“)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58897" y="1688366"/>
            <a:ext cx="22781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dirty="0" smtClean="0"/>
              <a:t>…kõhtu (hele-</a:t>
            </a:r>
          </a:p>
          <a:p>
            <a:r>
              <a:rPr lang="et-EE" sz="2400" dirty="0" err="1" smtClean="0"/>
              <a:t>dal</a:t>
            </a:r>
            <a:r>
              <a:rPr lang="et-EE" sz="2400" dirty="0" smtClean="0"/>
              <a:t> hiireviul </a:t>
            </a:r>
          </a:p>
          <a:p>
            <a:r>
              <a:rPr lang="et-EE" sz="2400" dirty="0" smtClean="0"/>
              <a:t>hele)</a:t>
            </a:r>
            <a:endParaRPr lang="en-US" sz="2400" dirty="0"/>
          </a:p>
        </p:txBody>
      </p:sp>
      <p:pic>
        <p:nvPicPr>
          <p:cNvPr id="16" name="Picture 15" descr="arneader080416aa14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88" r="21635"/>
          <a:stretch/>
        </p:blipFill>
        <p:spPr>
          <a:xfrm>
            <a:off x="4251959" y="9769"/>
            <a:ext cx="3474721" cy="68580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75400" y="6369538"/>
            <a:ext cx="99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TALIVIU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2764693" y="6369538"/>
            <a:ext cx="10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HIIREVIU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05640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5-02-05 at 23.26.3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03" y="1626137"/>
            <a:ext cx="7131295" cy="3271236"/>
          </a:xfrm>
          <a:prstGeom prst="rect">
            <a:avLst/>
          </a:prstGeom>
        </p:spPr>
      </p:pic>
      <p:pic>
        <p:nvPicPr>
          <p:cNvPr id="6" name="Picture 5" descr="matimartinson_2012-02-15_6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101" b="89855" l="31125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17455" y="3309492"/>
            <a:ext cx="7209945" cy="49748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2019" y="2340642"/>
            <a:ext cx="1349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herilaseviu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30228" y="3089475"/>
            <a:ext cx="950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hiireviu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0046" y="3912368"/>
            <a:ext cx="92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taliviu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 smtClean="0"/>
              <a:t>Viude</a:t>
            </a:r>
            <a:r>
              <a:rPr lang="en-US" sz="3200" dirty="0" smtClean="0"/>
              <a:t> </a:t>
            </a:r>
            <a:r>
              <a:rPr lang="en-US" sz="3200" dirty="0" err="1" smtClean="0"/>
              <a:t>tegevus</a:t>
            </a:r>
            <a:r>
              <a:rPr lang="en-US" sz="3200" dirty="0" smtClean="0"/>
              <a:t> </a:t>
            </a:r>
            <a:r>
              <a:rPr lang="en-US" sz="3200" dirty="0" err="1" smtClean="0"/>
              <a:t>Eestis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4452041" y="3065442"/>
            <a:ext cx="1773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pesitsemine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712760" y="3064508"/>
            <a:ext cx="1773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ränne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031297" y="3089475"/>
            <a:ext cx="1773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talvitamine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2751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iMartinson_BBUT_IMG_5445 P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202" y="0"/>
            <a:ext cx="9330612" cy="6858000"/>
          </a:xfrm>
          <a:prstGeom prst="rect">
            <a:avLst/>
          </a:prstGeom>
        </p:spPr>
      </p:pic>
      <p:pic>
        <p:nvPicPr>
          <p:cNvPr id="3" name="Picture 2" descr="MatiMartinson_BBUT_IMG_5445 P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0725" y="0"/>
            <a:ext cx="9569982" cy="6858000"/>
          </a:xfrm>
          <a:prstGeom prst="rect">
            <a:avLst/>
          </a:prstGeom>
        </p:spPr>
      </p:pic>
      <p:pic>
        <p:nvPicPr>
          <p:cNvPr id="4" name="Picture 3" descr="matimartinson_2012-02-19_3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4" b="99822" l="1625" r="9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00" y="0"/>
            <a:ext cx="9428439" cy="66116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428" y="358502"/>
            <a:ext cx="1815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Tumepruun</a:t>
            </a:r>
            <a:r>
              <a:rPr lang="en-US" dirty="0" smtClean="0"/>
              <a:t>,</a:t>
            </a:r>
          </a:p>
          <a:p>
            <a:r>
              <a:rPr lang="en-US" dirty="0" err="1" smtClean="0"/>
              <a:t>väiksed</a:t>
            </a:r>
            <a:r>
              <a:rPr lang="en-US" dirty="0" smtClean="0"/>
              <a:t> </a:t>
            </a:r>
            <a:r>
              <a:rPr lang="en-US" dirty="0" err="1" smtClean="0"/>
              <a:t>tähnid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357923" y="1004833"/>
            <a:ext cx="683846" cy="146416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335342" y="709919"/>
            <a:ext cx="261130" cy="7619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" y="6408543"/>
            <a:ext cx="499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Jookse</a:t>
            </a:r>
            <a:r>
              <a:rPr lang="en-US" dirty="0" smtClean="0"/>
              <a:t> </a:t>
            </a:r>
            <a:r>
              <a:rPr lang="en-US" dirty="0" err="1" smtClean="0"/>
              <a:t>sulistumata</a:t>
            </a:r>
            <a:r>
              <a:rPr lang="en-US" dirty="0" smtClean="0"/>
              <a:t> e </a:t>
            </a:r>
            <a:r>
              <a:rPr lang="en-US" dirty="0" err="1" smtClean="0"/>
              <a:t>sääred</a:t>
            </a:r>
            <a:r>
              <a:rPr lang="en-US" dirty="0" smtClean="0"/>
              <a:t> </a:t>
            </a:r>
            <a:r>
              <a:rPr lang="en-US" dirty="0" err="1" smtClean="0"/>
              <a:t>raseeritud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45915" y="6408543"/>
            <a:ext cx="4997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Jookse</a:t>
            </a:r>
            <a:r>
              <a:rPr lang="en-US" dirty="0" smtClean="0"/>
              <a:t> </a:t>
            </a:r>
            <a:r>
              <a:rPr lang="en-US" dirty="0" err="1" smtClean="0"/>
              <a:t>sulistunud</a:t>
            </a:r>
            <a:r>
              <a:rPr lang="en-US" dirty="0" smtClean="0"/>
              <a:t> e </a:t>
            </a:r>
            <a:r>
              <a:rPr lang="en-US" dirty="0" err="1" smtClean="0"/>
              <a:t>sääred</a:t>
            </a:r>
            <a:r>
              <a:rPr lang="en-US" dirty="0" smtClean="0"/>
              <a:t> </a:t>
            </a:r>
            <a:r>
              <a:rPr lang="en-US" dirty="0" err="1" smtClean="0"/>
              <a:t>karvased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2824951" y="5341584"/>
            <a:ext cx="771521" cy="10669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7370987" y="5460286"/>
            <a:ext cx="689423" cy="105644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173170" y="370856"/>
            <a:ext cx="2767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Suured</a:t>
            </a:r>
            <a:r>
              <a:rPr lang="en-US" dirty="0" smtClean="0"/>
              <a:t> </a:t>
            </a:r>
            <a:r>
              <a:rPr lang="en-US" dirty="0" err="1" smtClean="0"/>
              <a:t>heledad</a:t>
            </a:r>
            <a:r>
              <a:rPr lang="en-US" dirty="0" smtClean="0"/>
              <a:t> </a:t>
            </a:r>
            <a:r>
              <a:rPr lang="en-US" dirty="0" err="1" smtClean="0"/>
              <a:t>tähnid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269217" y="859301"/>
            <a:ext cx="688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Hele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480433" y="340587"/>
            <a:ext cx="142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Tumepruun</a:t>
            </a:r>
            <a:endParaRPr lang="en-US" dirty="0"/>
          </a:p>
        </p:txBody>
      </p:sp>
      <p:cxnSp>
        <p:nvCxnSpPr>
          <p:cNvPr id="24" name="Straight Arrow Connector 23"/>
          <p:cNvCxnSpPr>
            <a:stCxn id="20" idx="1"/>
          </p:cNvCxnSpPr>
          <p:nvPr/>
        </p:nvCxnSpPr>
        <p:spPr>
          <a:xfrm flipH="1">
            <a:off x="7620247" y="1043967"/>
            <a:ext cx="648970" cy="4279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5887294" y="740188"/>
            <a:ext cx="403565" cy="1432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428" y="5835379"/>
            <a:ext cx="10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HIIREVIU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741482" y="5835379"/>
            <a:ext cx="992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TALIVIU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75162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873600_10206023925306105_4092864530385784363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514" y="0"/>
            <a:ext cx="11520802" cy="76786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342" y="869888"/>
            <a:ext cx="21665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ÜLDMULJE TUME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783" y="148918"/>
            <a:ext cx="88908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SELG JA TIIVAD ÜHTLASELT TUMEDAD, NÕRKADE HÕREDATE TÄHNIDEGA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1672" y="2111002"/>
            <a:ext cx="2907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RIND ON TUME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(PÕLL EI PAISTA SELLE NURGA ALT)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9127" y="1157866"/>
            <a:ext cx="18686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PEA ON TUME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361" y="2111002"/>
            <a:ext cx="248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SABAPEALNE TUME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89374" y="1269998"/>
            <a:ext cx="1552241" cy="166077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33769" y="2511112"/>
            <a:ext cx="1905000" cy="14551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917462" y="549028"/>
            <a:ext cx="0" cy="258698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425462" y="1557976"/>
            <a:ext cx="2403230" cy="137279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577863" y="2803769"/>
            <a:ext cx="1752599" cy="635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7845" y="1269998"/>
            <a:ext cx="40412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Phosphate Inline"/>
                <a:cs typeface="Phosphate Inline"/>
              </a:rPr>
              <a:t>HIIREVIU!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664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848535_10205888116790977_8038592423288718226_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8149" y="-1284368"/>
            <a:ext cx="13236329" cy="88220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8342" y="869888"/>
            <a:ext cx="20848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ÜLDMULJE HELE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6818" y="148918"/>
            <a:ext cx="57212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SELG JA TIIVAD SUURTE HELEDATE TÄHNIDEGA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36286" y="3084826"/>
            <a:ext cx="290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RIND ON HELEVIIRULINE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9127" y="1157866"/>
            <a:ext cx="1787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PEA ON HELE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9361" y="2111002"/>
            <a:ext cx="2653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SABAPEALNE VALGE</a:t>
            </a: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89374" y="1269998"/>
            <a:ext cx="1102857" cy="145561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1533769" y="2511112"/>
            <a:ext cx="2266462" cy="14551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917462" y="549028"/>
            <a:ext cx="78153" cy="288974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308231" y="1557976"/>
            <a:ext cx="2520461" cy="1773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6" idx="1"/>
          </p:cNvCxnSpPr>
          <p:nvPr/>
        </p:nvCxnSpPr>
        <p:spPr>
          <a:xfrm flipH="1">
            <a:off x="4425462" y="3438769"/>
            <a:ext cx="1810824" cy="16607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189374" y="4608284"/>
            <a:ext cx="35067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>
                <a:solidFill>
                  <a:srgbClr val="FF0000"/>
                </a:solidFill>
                <a:latin typeface="Phosphate Inline"/>
                <a:cs typeface="Phosphate Inline"/>
              </a:rPr>
              <a:t>TALIVIU!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721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rnetuule_IMG_85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8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_IMG_17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05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loviu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58647" y="0"/>
            <a:ext cx="14372651" cy="870813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Herilaseviu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err="1" smtClean="0"/>
              <a:t>Pesitseja</a:t>
            </a:r>
            <a:r>
              <a:rPr lang="en-US" dirty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läbirändaja</a:t>
            </a:r>
            <a:r>
              <a:rPr lang="en-US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dirty="0" err="1" smtClean="0"/>
              <a:t>Pesitseb</a:t>
            </a:r>
            <a:r>
              <a:rPr lang="en-US" dirty="0" smtClean="0"/>
              <a:t> 900-1300 </a:t>
            </a:r>
            <a:r>
              <a:rPr lang="en-US" dirty="0" err="1" smtClean="0"/>
              <a:t>paari</a:t>
            </a:r>
            <a:endParaRPr lang="en-US" dirty="0" smtClean="0"/>
          </a:p>
          <a:p>
            <a:pPr marL="0" indent="0">
              <a:lnSpc>
                <a:spcPct val="120000"/>
              </a:lnSpc>
              <a:buNone/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Vaapsikuviu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Konnakull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Herilasepusard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8991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2AD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5_IMG_177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5715000" cy="381000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651869"/>
              </p:ext>
            </p:extLst>
          </p:nvPr>
        </p:nvGraphicFramePr>
        <p:xfrm>
          <a:off x="2057400" y="777240"/>
          <a:ext cx="65532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61360" y="243840"/>
            <a:ext cx="46009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800" dirty="0" smtClean="0"/>
              <a:t>Arvukus (paari / 100 km</a:t>
            </a:r>
            <a:r>
              <a:rPr lang="et-EE" sz="2800" baseline="30000" dirty="0" smtClean="0"/>
              <a:t>2</a:t>
            </a:r>
            <a:r>
              <a:rPr lang="et-EE" sz="2800" dirty="0" smtClean="0"/>
              <a:t>)</a:t>
            </a:r>
            <a:endParaRPr lang="et-EE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860011" y="5447456"/>
            <a:ext cx="7372793" cy="2545966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/>
              <a:t>Ca</a:t>
            </a:r>
            <a:r>
              <a:rPr lang="en-US" sz="2400" dirty="0" smtClean="0"/>
              <a:t> 900-1300 </a:t>
            </a:r>
            <a:r>
              <a:rPr lang="en-US" sz="2400" dirty="0" err="1" smtClean="0"/>
              <a:t>paari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909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erilaseviu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731" y="-78154"/>
            <a:ext cx="9995731" cy="69361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57614" y="1164440"/>
            <a:ext cx="1091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PESITSUS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1243" y="4315994"/>
            <a:ext cx="1539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TALVITAMINE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306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178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5123"/>
            <a:ext cx="9212385" cy="7300815"/>
          </a:xfrm>
          <a:prstGeom prst="rect">
            <a:avLst/>
          </a:prstGeom>
        </p:spPr>
      </p:pic>
      <p:pic>
        <p:nvPicPr>
          <p:cNvPr id="3" name="Picture 2" descr="100815usButbut2.jp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68" y="-649656"/>
            <a:ext cx="7424615" cy="53828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88307" y="498232"/>
            <a:ext cx="137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HIIREVIU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71349" y="2437285"/>
            <a:ext cx="1991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FF"/>
                </a:solidFill>
              </a:rPr>
              <a:t>HERILASEVIU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9692" y="1270000"/>
            <a:ext cx="2386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suur</a:t>
            </a:r>
            <a:r>
              <a:rPr lang="en-US" dirty="0" smtClean="0">
                <a:solidFill>
                  <a:srgbClr val="FFFFFF"/>
                </a:solidFill>
              </a:rPr>
              <a:t> pea, </a:t>
            </a:r>
            <a:r>
              <a:rPr lang="en-US" dirty="0" err="1" smtClean="0">
                <a:solidFill>
                  <a:srgbClr val="FFFFFF"/>
                </a:solidFill>
              </a:rPr>
              <a:t>jäme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kael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44164" y="4360870"/>
            <a:ext cx="2416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v</a:t>
            </a:r>
            <a:r>
              <a:rPr lang="en-US" dirty="0" err="1" smtClean="0">
                <a:solidFill>
                  <a:srgbClr val="FFFFFF"/>
                </a:solidFill>
              </a:rPr>
              <a:t>äike</a:t>
            </a:r>
            <a:r>
              <a:rPr lang="en-US" dirty="0" smtClean="0">
                <a:solidFill>
                  <a:srgbClr val="FFFFFF"/>
                </a:solidFill>
              </a:rPr>
              <a:t> pea, sale </a:t>
            </a:r>
            <a:r>
              <a:rPr lang="en-US" dirty="0" err="1" smtClean="0">
                <a:solidFill>
                  <a:srgbClr val="FFFFFF"/>
                </a:solidFill>
              </a:rPr>
              <a:t>kael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9319" y="6343441"/>
            <a:ext cx="5748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s</a:t>
            </a:r>
            <a:r>
              <a:rPr lang="en-US" dirty="0" err="1" smtClean="0">
                <a:solidFill>
                  <a:srgbClr val="FFFFFF"/>
                </a:solidFill>
              </a:rPr>
              <a:t>aledam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ja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pikemad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tiivad</a:t>
            </a:r>
            <a:r>
              <a:rPr lang="en-US" dirty="0" smtClean="0">
                <a:solidFill>
                  <a:srgbClr val="FFFFFF"/>
                </a:solidFill>
              </a:rPr>
              <a:t>, </a:t>
            </a:r>
            <a:r>
              <a:rPr lang="en-US" dirty="0" err="1" smtClean="0">
                <a:solidFill>
                  <a:srgbClr val="FFFFFF"/>
                </a:solidFill>
              </a:rPr>
              <a:t>laiad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heledad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vöödid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85719" y="5934670"/>
            <a:ext cx="2684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h</a:t>
            </a:r>
            <a:r>
              <a:rPr lang="en-US" dirty="0" err="1" smtClean="0">
                <a:solidFill>
                  <a:srgbClr val="FFFFFF"/>
                </a:solidFill>
              </a:rPr>
              <a:t>ele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tumeda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äärisega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358" y="3480750"/>
            <a:ext cx="1407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t</a:t>
            </a:r>
            <a:r>
              <a:rPr lang="en-US" dirty="0" err="1" smtClean="0">
                <a:solidFill>
                  <a:srgbClr val="FFFFFF"/>
                </a:solidFill>
              </a:rPr>
              <a:t>ihe</a:t>
            </a:r>
            <a:r>
              <a:rPr lang="en-US" dirty="0" smtClean="0">
                <a:solidFill>
                  <a:srgbClr val="FFFFFF"/>
                </a:solidFill>
              </a:rPr>
              <a:t> muster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937846" y="1504462"/>
            <a:ext cx="410308" cy="20515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937846" y="3135923"/>
            <a:ext cx="1250461" cy="4200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6232769" y="5514592"/>
            <a:ext cx="806938" cy="42007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926385" y="4142154"/>
            <a:ext cx="144583" cy="17925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001846" y="5094514"/>
            <a:ext cx="380404" cy="13434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318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130725aa03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37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loviu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77" y="0"/>
            <a:ext cx="12567483" cy="761805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Hiireviu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dirty="0" err="1" smtClean="0"/>
              <a:t>Pesitseja</a:t>
            </a:r>
            <a:r>
              <a:rPr lang="en-US" dirty="0" smtClean="0"/>
              <a:t>, </a:t>
            </a:r>
            <a:r>
              <a:rPr lang="en-US" dirty="0" err="1" smtClean="0"/>
              <a:t>läbirändaja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talvitaja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Pesitseb</a:t>
            </a:r>
            <a:r>
              <a:rPr lang="en-US" dirty="0" smtClean="0"/>
              <a:t> 6000-7000 </a:t>
            </a:r>
            <a:r>
              <a:rPr lang="en-US" dirty="0" err="1" smtClean="0"/>
              <a:t>paari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Talvitab</a:t>
            </a:r>
            <a:r>
              <a:rPr lang="en-US" dirty="0" smtClean="0"/>
              <a:t> 1000-3000 is</a:t>
            </a:r>
          </a:p>
          <a:p>
            <a:pPr>
              <a:lnSpc>
                <a:spcPct val="120000"/>
              </a:lnSpc>
            </a:pP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Vihmakull</a:t>
            </a:r>
            <a:r>
              <a:rPr lang="en-US" dirty="0" smtClean="0"/>
              <a:t>, </a:t>
            </a:r>
            <a:r>
              <a:rPr lang="en-US" dirty="0" err="1" smtClean="0"/>
              <a:t>vihmaviug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 err="1" smtClean="0"/>
              <a:t>Jänesekull</a:t>
            </a:r>
            <a:r>
              <a:rPr lang="en-US" dirty="0" smtClean="0"/>
              <a:t>, </a:t>
            </a:r>
            <a:r>
              <a:rPr lang="en-US" dirty="0" err="1" smtClean="0"/>
              <a:t>tedrekull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err="1" smtClean="0"/>
              <a:t>Hiirepusard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82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7_PICT1795 copy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01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3485"/>
            <a:ext cx="8229600" cy="612761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Herilaseviu</a:t>
            </a:r>
            <a:r>
              <a:rPr lang="en-US" sz="3600" dirty="0" smtClean="0"/>
              <a:t> </a:t>
            </a:r>
            <a:r>
              <a:rPr lang="en-US" sz="3600" dirty="0" err="1" smtClean="0"/>
              <a:t>pesad</a:t>
            </a:r>
            <a:endParaRPr lang="en-US" sz="3600" dirty="0"/>
          </a:p>
        </p:txBody>
      </p:sp>
      <p:pic>
        <p:nvPicPr>
          <p:cNvPr id="3" name="Picture 2" descr="Screen Shot 2015-02-06 at 9.10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77" y="1141548"/>
            <a:ext cx="6695311" cy="560358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25769" y="1631462"/>
            <a:ext cx="7532077" cy="90853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620204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_PICT23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31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118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2817" t="-1212" r="24620" b="1"/>
          <a:stretch/>
        </p:blipFill>
        <p:spPr>
          <a:xfrm flipH="1">
            <a:off x="4337476" y="-83002"/>
            <a:ext cx="4806523" cy="69410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097" r="11540"/>
          <a:stretch/>
        </p:blipFill>
        <p:spPr>
          <a:xfrm>
            <a:off x="-236079" y="0"/>
            <a:ext cx="570242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57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arnetuule_IMG_455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3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0627_us_00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57143" cy="6858000"/>
          </a:xfrm>
          <a:prstGeom prst="rect">
            <a:avLst/>
          </a:prstGeom>
        </p:spPr>
      </p:pic>
      <p:pic>
        <p:nvPicPr>
          <p:cNvPr id="3" name="Picture 2" descr="Screen Shot 2015-02-24 at 12.19.54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63" b="95088" l="6848" r="951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636" y="905384"/>
            <a:ext cx="5808506" cy="544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8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_DSCN1727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809" y="12970"/>
            <a:ext cx="5556786" cy="6858000"/>
          </a:xfrm>
          <a:prstGeom prst="rect">
            <a:avLst/>
          </a:prstGeom>
        </p:spPr>
      </p:pic>
      <p:pic>
        <p:nvPicPr>
          <p:cNvPr id="3" name="Picture 2" descr="38_IMG_672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3193" cy="6870970"/>
          </a:xfrm>
          <a:prstGeom prst="rect">
            <a:avLst/>
          </a:prstGeom>
        </p:spPr>
      </p:pic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675727"/>
              </p:ext>
            </p:extLst>
          </p:nvPr>
        </p:nvGraphicFramePr>
        <p:xfrm>
          <a:off x="1024931" y="1235947"/>
          <a:ext cx="7415683" cy="4762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Oval 5"/>
          <p:cNvSpPr/>
          <p:nvPr/>
        </p:nvSpPr>
        <p:spPr>
          <a:xfrm>
            <a:off x="7735864" y="3075622"/>
            <a:ext cx="133153" cy="9460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7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oosep1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769" y="-156308"/>
            <a:ext cx="10521462" cy="7014308"/>
          </a:xfrm>
          <a:prstGeom prst="rect">
            <a:avLst/>
          </a:prstGeom>
        </p:spPr>
      </p:pic>
      <p:pic>
        <p:nvPicPr>
          <p:cNvPr id="3" name="herilasevi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1908" y="6086231"/>
            <a:ext cx="474784" cy="4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87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osep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2307"/>
            <a:ext cx="9144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4_IMG_911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908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20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111109aa0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9143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78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arnetuule_IMG_34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76408" cy="692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3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10904usPerap ijuv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17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rneader111109aa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2445" y="0"/>
            <a:ext cx="10287000" cy="6858000"/>
          </a:xfrm>
          <a:prstGeom prst="rect">
            <a:avLst/>
          </a:prstGeom>
        </p:spPr>
      </p:pic>
      <p:pic>
        <p:nvPicPr>
          <p:cNvPr id="3" name="Picture 2" descr="arneader111109aa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01395" y="0"/>
            <a:ext cx="10287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 smtClean="0">
                <a:solidFill>
                  <a:srgbClr val="FFFFFF"/>
                </a:solidFill>
              </a:rPr>
              <a:t>Tänase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õhtu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viupilte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tegid</a:t>
            </a:r>
            <a:r>
              <a:rPr lang="en-US" dirty="0" smtClean="0">
                <a:solidFill>
                  <a:srgbClr val="FFFFFF"/>
                </a:solidFill>
              </a:rPr>
              <a:t>: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44866" y="1600200"/>
            <a:ext cx="3141933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Arne </a:t>
            </a:r>
            <a:r>
              <a:rPr lang="en-US" dirty="0" err="1" smtClean="0">
                <a:solidFill>
                  <a:srgbClr val="FFFFFF"/>
                </a:solidFill>
              </a:rPr>
              <a:t>Ader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Urmas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Sellis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Ülo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Väli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Aarne Tuule</a:t>
            </a: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Rein </a:t>
            </a:r>
            <a:r>
              <a:rPr lang="en-US" dirty="0" err="1" smtClean="0">
                <a:solidFill>
                  <a:srgbClr val="FFFFFF"/>
                </a:solidFill>
              </a:rPr>
              <a:t>Nellis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Mati</a:t>
            </a:r>
            <a:r>
              <a:rPr lang="en-US" dirty="0" smtClean="0">
                <a:solidFill>
                  <a:srgbClr val="FFFFFF"/>
                </a:solidFill>
              </a:rPr>
              <a:t> Martinson</a:t>
            </a:r>
          </a:p>
          <a:p>
            <a:pPr>
              <a:lnSpc>
                <a:spcPct val="120000"/>
              </a:lnSpc>
            </a:pPr>
            <a:r>
              <a:rPr lang="en-US" dirty="0" err="1" smtClean="0">
                <a:solidFill>
                  <a:srgbClr val="FFFFFF"/>
                </a:solidFill>
              </a:rPr>
              <a:t>Renno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Nellis</a:t>
            </a:r>
            <a:endParaRPr lang="en-US" dirty="0" smtClean="0">
              <a:solidFill>
                <a:srgbClr val="FFFFFF"/>
              </a:solidFill>
            </a:endParaRPr>
          </a:p>
          <a:p>
            <a:pPr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</a:rPr>
              <a:t>Raul </a:t>
            </a:r>
            <a:r>
              <a:rPr lang="en-US" dirty="0" err="1" smtClean="0">
                <a:solidFill>
                  <a:srgbClr val="FFFFFF"/>
                </a:solidFill>
              </a:rPr>
              <a:t>Melsas</a:t>
            </a:r>
            <a:endParaRPr lang="en-US" dirty="0" smtClean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807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80801usButbu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776972" y="338175"/>
            <a:ext cx="3134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err="1" smtClean="0">
                <a:solidFill>
                  <a:schemeClr val="bg1"/>
                </a:solidFill>
              </a:rPr>
              <a:t>Viu</a:t>
            </a:r>
            <a:r>
              <a:rPr lang="en-US" sz="7200" dirty="0" smtClean="0">
                <a:solidFill>
                  <a:schemeClr val="bg1"/>
                </a:solidFill>
              </a:rPr>
              <a:t> 15!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204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tiMartinson_BBUT_IMG_5445 Ph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306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72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yloviu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2234" y="-603656"/>
            <a:ext cx="13775547" cy="834421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Taliviu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Talvitaja</a:t>
            </a:r>
            <a:r>
              <a:rPr lang="en-US" dirty="0" smtClean="0"/>
              <a:t> </a:t>
            </a:r>
            <a:r>
              <a:rPr lang="en-US" dirty="0" err="1" smtClean="0"/>
              <a:t>ja</a:t>
            </a:r>
            <a:r>
              <a:rPr lang="en-US" dirty="0" smtClean="0"/>
              <a:t> </a:t>
            </a:r>
            <a:r>
              <a:rPr lang="en-US" dirty="0" err="1" smtClean="0"/>
              <a:t>läbirändaja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Peamine</a:t>
            </a:r>
            <a:r>
              <a:rPr lang="en-US" dirty="0" smtClean="0"/>
              <a:t> </a:t>
            </a:r>
            <a:r>
              <a:rPr lang="en-US" dirty="0" err="1" smtClean="0"/>
              <a:t>ränne</a:t>
            </a:r>
            <a:r>
              <a:rPr lang="en-US" dirty="0" smtClean="0"/>
              <a:t> </a:t>
            </a:r>
            <a:r>
              <a:rPr lang="en-US" dirty="0" err="1" smtClean="0"/>
              <a:t>kevadel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Talvitab</a:t>
            </a:r>
            <a:r>
              <a:rPr lang="en-US" dirty="0" smtClean="0"/>
              <a:t> </a:t>
            </a:r>
            <a:r>
              <a:rPr lang="en-US" dirty="0" err="1" smtClean="0"/>
              <a:t>kuni</a:t>
            </a:r>
            <a:r>
              <a:rPr lang="en-US" dirty="0" smtClean="0"/>
              <a:t> 1000 is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Eestis</a:t>
            </a:r>
            <a:r>
              <a:rPr lang="en-US" dirty="0" smtClean="0"/>
              <a:t> </a:t>
            </a:r>
            <a:r>
              <a:rPr lang="en-US" dirty="0" err="1" smtClean="0"/>
              <a:t>ei</a:t>
            </a:r>
            <a:r>
              <a:rPr lang="en-US" dirty="0" smtClean="0"/>
              <a:t> </a:t>
            </a:r>
            <a:r>
              <a:rPr lang="en-US" dirty="0" err="1" smtClean="0"/>
              <a:t>pesitse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36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timartinson_2012-02-19_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7796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755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UTBUT_talv_2014_15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4106" y="-73394"/>
            <a:ext cx="9838106" cy="69313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6994" y="6368971"/>
            <a:ext cx="3577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/>
              <a:t>www.eoy.ee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viu</a:t>
            </a:r>
            <a:r>
              <a:rPr lang="en-US" sz="2000" b="1" dirty="0" smtClean="0"/>
              <a:t>/</a:t>
            </a:r>
            <a:r>
              <a:rPr lang="en-US" sz="2000" b="1" dirty="0" err="1" smtClean="0"/>
              <a:t>vaatlused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89198" y="5643839"/>
            <a:ext cx="40584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Dets</a:t>
            </a:r>
            <a:r>
              <a:rPr lang="en-US" dirty="0" smtClean="0"/>
              <a:t> 14 - </a:t>
            </a:r>
            <a:r>
              <a:rPr lang="en-US" dirty="0" err="1" smtClean="0"/>
              <a:t>veebr</a:t>
            </a:r>
            <a:r>
              <a:rPr lang="en-US" dirty="0" smtClean="0"/>
              <a:t>  15 </a:t>
            </a:r>
            <a:r>
              <a:rPr lang="en-US" dirty="0" err="1" smtClean="0"/>
              <a:t>sisestati</a:t>
            </a:r>
            <a:r>
              <a:rPr lang="en-US" dirty="0" smtClean="0"/>
              <a:t> </a:t>
            </a:r>
            <a:r>
              <a:rPr lang="en-US" dirty="0" err="1" smtClean="0"/>
              <a:t>viuankeeti</a:t>
            </a:r>
            <a:r>
              <a:rPr lang="en-US" dirty="0" smtClean="0"/>
              <a:t> 365 </a:t>
            </a:r>
            <a:r>
              <a:rPr lang="en-US" dirty="0" err="1" smtClean="0"/>
              <a:t>vaatlust</a:t>
            </a:r>
            <a:r>
              <a:rPr lang="en-US" dirty="0" smtClean="0"/>
              <a:t>, </a:t>
            </a:r>
            <a:r>
              <a:rPr lang="en-US" dirty="0" err="1" smtClean="0"/>
              <a:t>neist</a:t>
            </a:r>
            <a:r>
              <a:rPr lang="en-US" dirty="0" smtClean="0"/>
              <a:t> 80% </a:t>
            </a:r>
            <a:r>
              <a:rPr lang="en-US" dirty="0" err="1" smtClean="0"/>
              <a:t>olid</a:t>
            </a:r>
            <a:r>
              <a:rPr lang="en-US" dirty="0" smtClean="0"/>
              <a:t> </a:t>
            </a:r>
            <a:r>
              <a:rPr lang="en-US" dirty="0" err="1" smtClean="0"/>
              <a:t>hiireviud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59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laza">
      <a:maj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11011</TotalTime>
  <Words>436</Words>
  <Application>Microsoft Macintosh PowerPoint</Application>
  <PresentationFormat>On-screen Show (4:3)</PresentationFormat>
  <Paragraphs>187</Paragraphs>
  <Slides>53</Slides>
  <Notes>50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Office Theme</vt:lpstr>
      <vt:lpstr>Aasta lind 2015 – viu</vt:lpstr>
      <vt:lpstr>PowerPoint Presentation</vt:lpstr>
      <vt:lpstr>Viude tegevus Eestis</vt:lpstr>
      <vt:lpstr>Hiireviu</vt:lpstr>
      <vt:lpstr>PowerPoint Presentation</vt:lpstr>
      <vt:lpstr>PowerPoint Presentation</vt:lpstr>
      <vt:lpstr>Taliviu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Hiireviu pesad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Herilaseviu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Herilaseviu pesad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Tänase õhtu viupilte tegid:</vt:lpstr>
      <vt:lpstr>PowerPoint Presentation</vt:lpstr>
    </vt:vector>
  </TitlesOfParts>
  <Company>AT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Aarne Tuule</dc:creator>
  <cp:lastModifiedBy>Aarne Tuule</cp:lastModifiedBy>
  <cp:revision>813</cp:revision>
  <dcterms:created xsi:type="dcterms:W3CDTF">2015-02-05T12:52:30Z</dcterms:created>
  <dcterms:modified xsi:type="dcterms:W3CDTF">2016-03-21T09:30:48Z</dcterms:modified>
</cp:coreProperties>
</file>