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</p:sldMasterIdLst>
  <p:notesMasterIdLst>
    <p:notesMasterId r:id="rId16"/>
  </p:notesMasterIdLst>
  <p:sldIdLst>
    <p:sldId id="256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261" r:id="rId15"/>
  </p:sldIdLst>
  <p:sldSz cx="8999538" cy="6840538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boto Condensed" pitchFamily="2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boto Condensed" pitchFamily="2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boto Condensed" pitchFamily="2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boto Condensed" pitchFamily="2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boto Condensed" pitchFamily="2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boto Condensed" pitchFamily="2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boto Condensed" pitchFamily="2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boto Condensed" pitchFamily="2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boto Condensed" pitchFamily="2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9900"/>
    <a:srgbClr val="33CC33"/>
    <a:srgbClr val="0084D1"/>
    <a:srgbClr val="C8E4FC"/>
    <a:srgbClr val="996600"/>
    <a:srgbClr val="CC99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56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t-EE" altLang="et-EE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B552967F-BC8E-4B09-B15E-7001639E01F7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530535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19F87BB-EDBB-476C-816E-CAB2B493A096}" type="slidenum">
              <a:rPr lang="et-EE" altLang="et-EE" sz="1400" smtClean="0">
                <a:ea typeface="Arial Unicode MS" panose="020B0604020202020204" pitchFamily="34" charset="-128"/>
              </a:rPr>
              <a:pPr>
                <a:spcBef>
                  <a:spcPct val="0"/>
                </a:spcBef>
              </a:pPr>
              <a:t>1</a:t>
            </a:fld>
            <a:endParaRPr lang="et-EE" altLang="et-EE" sz="1400" smtClean="0">
              <a:ea typeface="Arial Unicode MS" panose="020B0604020202020204" pitchFamily="34" charset="-128"/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812800"/>
            <a:ext cx="52720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2844263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740F7D2-3DF6-46A8-A9CF-937D7E638EBA}" type="slidenum">
              <a:rPr lang="et-EE" altLang="et-EE" sz="1400" smtClean="0">
                <a:ea typeface="Arial Unicode MS" panose="020B0604020202020204" pitchFamily="34" charset="-128"/>
              </a:rPr>
              <a:pPr>
                <a:spcBef>
                  <a:spcPct val="0"/>
                </a:spcBef>
              </a:pPr>
              <a:t>12</a:t>
            </a:fld>
            <a:endParaRPr lang="et-EE" altLang="et-EE" sz="1400" smtClean="0">
              <a:ea typeface="Arial Unicode MS" panose="020B0604020202020204" pitchFamily="34" charset="-128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812800"/>
            <a:ext cx="52720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3212760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125538" y="1119188"/>
            <a:ext cx="6748462" cy="23812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125538" y="3592513"/>
            <a:ext cx="6748462" cy="16525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E4EAA-4B77-4F6C-BAF4-349480EC2FD0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44767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bg>
      <p:bgPr>
        <a:gradFill rotWithShape="0">
          <a:gsLst>
            <a:gs pos="0">
              <a:srgbClr val="FFFFFF"/>
            </a:gs>
            <a:gs pos="24001">
              <a:srgbClr val="FFFFFF"/>
            </a:gs>
            <a:gs pos="100000">
              <a:srgbClr val="0084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C9C70-195C-41A9-9774-ED3A0D860359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80131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bg>
      <p:bgPr>
        <a:gradFill rotWithShape="0">
          <a:gsLst>
            <a:gs pos="0">
              <a:srgbClr val="FFFFFF"/>
            </a:gs>
            <a:gs pos="24001">
              <a:srgbClr val="FFFFFF"/>
            </a:gs>
            <a:gs pos="100000">
              <a:srgbClr val="0084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432425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43242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DAA86-1DAC-4FE6-97DE-CA8033496760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054529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bg>
      <p:bgPr>
        <a:gradFill rotWithShape="0">
          <a:gsLst>
            <a:gs pos="0">
              <a:srgbClr val="FFFFFF"/>
            </a:gs>
            <a:gs pos="24001">
              <a:srgbClr val="FFFFFF"/>
            </a:gs>
            <a:gs pos="100000">
              <a:srgbClr val="0084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94CC6-9063-45A2-950A-519B28085B9B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579351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bg>
      <p:bgPr>
        <a:gradFill rotWithShape="0">
          <a:gsLst>
            <a:gs pos="0">
              <a:srgbClr val="FFFFFF"/>
            </a:gs>
            <a:gs pos="24001">
              <a:srgbClr val="FFFFFF"/>
            </a:gs>
            <a:gs pos="100000">
              <a:srgbClr val="0084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14363" y="1704975"/>
            <a:ext cx="7761287" cy="28463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14363" y="4578350"/>
            <a:ext cx="7761287" cy="14954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BC109-1BD5-4F61-8691-FDE599605DB8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27871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bg>
      <p:bgPr>
        <a:gradFill rotWithShape="0">
          <a:gsLst>
            <a:gs pos="0">
              <a:srgbClr val="FFFFFF"/>
            </a:gs>
            <a:gs pos="24001">
              <a:srgbClr val="FFFFFF"/>
            </a:gs>
            <a:gs pos="100000">
              <a:srgbClr val="0084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3965575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3965575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7ECB7-9DED-460B-998F-8DB92112B5B2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29097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bg>
      <p:bgPr>
        <a:gradFill rotWithShape="0">
          <a:gsLst>
            <a:gs pos="0">
              <a:srgbClr val="FFFFFF"/>
            </a:gs>
            <a:gs pos="24001">
              <a:srgbClr val="FFFFFF"/>
            </a:gs>
            <a:gs pos="100000">
              <a:srgbClr val="0084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19125" y="363538"/>
            <a:ext cx="7762875" cy="1322387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19125" y="1676400"/>
            <a:ext cx="3808413" cy="822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9125" y="2498725"/>
            <a:ext cx="3808413" cy="3675063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556125" y="1676400"/>
            <a:ext cx="3825875" cy="822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556125" y="2498725"/>
            <a:ext cx="3825875" cy="3675063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E551C-D4D8-41C3-90FD-10F5A869459D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5177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bg>
      <p:bgPr>
        <a:gradFill rotWithShape="0">
          <a:gsLst>
            <a:gs pos="0">
              <a:srgbClr val="FFFFFF"/>
            </a:gs>
            <a:gs pos="24001">
              <a:srgbClr val="FFFFFF"/>
            </a:gs>
            <a:gs pos="100000">
              <a:srgbClr val="0084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FFB5B-0A1A-4B1A-91CA-473991F9695C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42652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bg>
      <p:bgPr>
        <a:gradFill rotWithShape="0">
          <a:gsLst>
            <a:gs pos="0">
              <a:srgbClr val="FFFFFF"/>
            </a:gs>
            <a:gs pos="24001">
              <a:srgbClr val="FFFFFF"/>
            </a:gs>
            <a:gs pos="100000">
              <a:srgbClr val="0084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54CDD-A05B-4BCA-9F5D-5E39413795F5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5757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bg>
      <p:bgPr>
        <a:gradFill rotWithShape="0">
          <a:gsLst>
            <a:gs pos="0">
              <a:srgbClr val="FFFFFF"/>
            </a:gs>
            <a:gs pos="24001">
              <a:srgbClr val="FFFFFF"/>
            </a:gs>
            <a:gs pos="100000">
              <a:srgbClr val="0084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19125" y="455613"/>
            <a:ext cx="2903538" cy="15970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825875" y="984250"/>
            <a:ext cx="4556125" cy="4862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19125" y="2052638"/>
            <a:ext cx="2903538" cy="38020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F3154-260A-4A3A-B895-F18E8D75E2D7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014813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bg>
      <p:bgPr>
        <a:gradFill rotWithShape="0">
          <a:gsLst>
            <a:gs pos="0">
              <a:srgbClr val="FFFFFF"/>
            </a:gs>
            <a:gs pos="24001">
              <a:srgbClr val="FFFFFF"/>
            </a:gs>
            <a:gs pos="100000">
              <a:srgbClr val="0084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19125" y="455613"/>
            <a:ext cx="2903538" cy="15970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3825875" y="984250"/>
            <a:ext cx="4556125" cy="4862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 smtClean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19125" y="2052638"/>
            <a:ext cx="2903538" cy="38020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63229-F9EF-4288-9FA0-404730B49E56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415063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396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09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 smtClean="0"/>
              <a:t>Click to edit the outline text format</a:t>
            </a:r>
          </a:p>
          <a:p>
            <a:pPr lvl="1"/>
            <a:r>
              <a:rPr lang="en-GB" altLang="et-EE" smtClean="0"/>
              <a:t>Second Outline Level</a:t>
            </a:r>
          </a:p>
          <a:p>
            <a:pPr lvl="2"/>
            <a:r>
              <a:rPr lang="en-GB" altLang="et-EE" smtClean="0"/>
              <a:t>Third Outline Level</a:t>
            </a:r>
          </a:p>
          <a:p>
            <a:pPr lvl="3"/>
            <a:r>
              <a:rPr lang="en-GB" altLang="et-EE" smtClean="0"/>
              <a:t>Fourth Outline Level</a:t>
            </a:r>
          </a:p>
          <a:p>
            <a:pPr lvl="4"/>
            <a:r>
              <a:rPr lang="en-GB" altLang="et-EE" smtClean="0"/>
              <a:t>Fifth Outline Level</a:t>
            </a:r>
          </a:p>
          <a:p>
            <a:pPr lvl="4"/>
            <a:r>
              <a:rPr lang="en-GB" altLang="et-EE" smtClean="0"/>
              <a:t>Sixth Outline Level</a:t>
            </a:r>
          </a:p>
          <a:p>
            <a:pPr lvl="4"/>
            <a:r>
              <a:rPr lang="en-GB" altLang="et-EE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3F133AE6-8789-4D79-9C83-818E071E3CC3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449263" rtl="0" eaLnBrk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5pPr>
      <a:lvl6pPr marL="2514600" indent="-228600" algn="l" defTabSz="449263" rtl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6pPr>
      <a:lvl7pPr marL="2971800" indent="-228600" algn="l" defTabSz="449263" rtl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7pPr>
      <a:lvl8pPr marL="3429000" indent="-228600" algn="l" defTabSz="449263" rtl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8pPr>
      <a:lvl9pPr marL="3886200" indent="-228600" algn="l" defTabSz="449263" rtl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7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vir.ee/et/eesmargid-tegevused/kliima/kliimamuutustega-kohanemise-arengukav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3" name="Group 1"/>
          <p:cNvGraphicFramePr>
            <a:graphicFrameLocks noGrp="1"/>
          </p:cNvGraphicFramePr>
          <p:nvPr/>
        </p:nvGraphicFramePr>
        <p:xfrm>
          <a:off x="0" y="0"/>
          <a:ext cx="9002713" cy="1800225"/>
        </p:xfrm>
        <a:graphic>
          <a:graphicData uri="http://schemas.openxmlformats.org/drawingml/2006/table">
            <a:tbl>
              <a:tblPr/>
              <a:tblGrid>
                <a:gridCol w="9002713"/>
              </a:tblGrid>
              <a:tr h="1800225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endParaRPr kumimoji="0" lang="et-EE" altLang="et-E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3603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320" name="Rectangle 7"/>
          <p:cNvSpPr>
            <a:spLocks noGrp="1" noChangeArrowheads="1"/>
          </p:cNvSpPr>
          <p:nvPr>
            <p:ph type="title"/>
          </p:nvPr>
        </p:nvSpPr>
        <p:spPr>
          <a:xfrm>
            <a:off x="1403350" y="2447925"/>
            <a:ext cx="7199313" cy="1800225"/>
          </a:xfrm>
        </p:spPr>
        <p:txBody>
          <a:bodyPr tIns="165186" anchor="t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t-EE" sz="4800" dirty="0" smtClean="0">
                <a:solidFill>
                  <a:srgbClr val="FFFFFF"/>
                </a:solidFill>
              </a:rPr>
              <a:t>Kliimamuutustega kohanemine</a:t>
            </a:r>
            <a:br>
              <a:rPr lang="et-EE" sz="4800" dirty="0" smtClean="0">
                <a:solidFill>
                  <a:srgbClr val="FFFFFF"/>
                </a:solidFill>
              </a:rPr>
            </a:br>
            <a:r>
              <a:rPr lang="et-EE" sz="4800" dirty="0">
                <a:solidFill>
                  <a:srgbClr val="FFFFFF"/>
                </a:solidFill>
              </a:rPr>
              <a:t/>
            </a:r>
            <a:br>
              <a:rPr lang="et-EE" sz="4800" dirty="0">
                <a:solidFill>
                  <a:srgbClr val="FFFFFF"/>
                </a:solidFill>
              </a:rPr>
            </a:br>
            <a:r>
              <a:rPr lang="et-EE" altLang="et-EE" sz="3600" dirty="0">
                <a:solidFill>
                  <a:srgbClr val="FFFFFF"/>
                </a:solidFill>
              </a:rPr>
              <a:t>Eesti kliima 2100 </a:t>
            </a:r>
            <a:r>
              <a:rPr lang="et-EE" altLang="et-EE" sz="2800" dirty="0" smtClean="0">
                <a:solidFill>
                  <a:srgbClr val="FFFFFF"/>
                </a:solidFill>
              </a:rPr>
              <a:t/>
            </a:r>
            <a:br>
              <a:rPr lang="et-EE" altLang="et-EE" sz="2800" dirty="0" smtClean="0">
                <a:solidFill>
                  <a:srgbClr val="FFFFFF"/>
                </a:solidFill>
              </a:rPr>
            </a:br>
            <a:r>
              <a:rPr lang="et-EE" altLang="et-EE" sz="2800" dirty="0" smtClean="0">
                <a:solidFill>
                  <a:srgbClr val="FFFFFF"/>
                </a:solidFill>
              </a:rPr>
              <a:t> </a:t>
            </a:r>
            <a:r>
              <a:rPr lang="et-EE" altLang="et-EE" sz="2800" dirty="0">
                <a:solidFill>
                  <a:srgbClr val="FFFFFF"/>
                </a:solidFill>
              </a:rPr>
              <a:t/>
            </a:r>
            <a:br>
              <a:rPr lang="et-EE" altLang="et-EE" sz="2800" dirty="0">
                <a:solidFill>
                  <a:srgbClr val="FFFFFF"/>
                </a:solidFill>
              </a:rPr>
            </a:br>
            <a:endParaRPr lang="et-EE" altLang="et-EE" sz="2800" dirty="0" smtClean="0">
              <a:solidFill>
                <a:srgbClr val="FFFFFF"/>
              </a:solidFill>
            </a:endParaRPr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1547441" y="4428381"/>
            <a:ext cx="7199313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9828" rIns="0" bIns="0"/>
          <a:lstStyle>
            <a:lvl1pPr>
              <a:lnSpc>
                <a:spcPct val="97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 sz="3200">
                <a:solidFill>
                  <a:srgbClr val="000000"/>
                </a:solidFill>
                <a:latin typeface="Roboto Condensed" pitchFamily="2" charset="0"/>
                <a:ea typeface="Microsoft YaHei" panose="020B0503020204020204" pitchFamily="34" charset="-122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 sz="2800">
                <a:solidFill>
                  <a:srgbClr val="000000"/>
                </a:solidFill>
                <a:latin typeface="Roboto Condensed" pitchFamily="2" charset="0"/>
                <a:ea typeface="Microsoft YaHei" panose="020B0503020204020204" pitchFamily="34" charset="-122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 sz="2400">
                <a:solidFill>
                  <a:srgbClr val="000000"/>
                </a:solidFill>
                <a:latin typeface="Roboto Condensed" pitchFamily="2" charset="0"/>
                <a:ea typeface="Microsoft YaHei" panose="020B0503020204020204" pitchFamily="34" charset="-122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 sz="2000">
                <a:solidFill>
                  <a:srgbClr val="000000"/>
                </a:solidFill>
                <a:latin typeface="Roboto Condensed" pitchFamily="2" charset="0"/>
                <a:ea typeface="Microsoft YaHei" panose="020B0503020204020204" pitchFamily="34" charset="-122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 sz="2000">
                <a:solidFill>
                  <a:srgbClr val="000000"/>
                </a:solidFill>
                <a:latin typeface="Roboto Condensed" pitchFamily="2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 sz="2000">
                <a:solidFill>
                  <a:srgbClr val="000000"/>
                </a:solidFill>
                <a:latin typeface="Roboto Condensed" pitchFamily="2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 sz="2000">
                <a:solidFill>
                  <a:srgbClr val="000000"/>
                </a:solidFill>
                <a:latin typeface="Roboto Condensed" pitchFamily="2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 sz="2000">
                <a:solidFill>
                  <a:srgbClr val="000000"/>
                </a:solidFill>
                <a:latin typeface="Roboto Condensed" pitchFamily="2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 sz="2000">
                <a:solidFill>
                  <a:srgbClr val="000000"/>
                </a:solidFill>
                <a:latin typeface="Roboto Condensed" pitchFamily="2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endParaRPr lang="et-EE" altLang="et-EE" sz="2000" dirty="0">
              <a:solidFill>
                <a:srgbClr val="FFFFFF"/>
              </a:solidFill>
            </a:endParaRPr>
          </a:p>
        </p:txBody>
      </p:sp>
      <p:pic>
        <p:nvPicPr>
          <p:cNvPr id="1332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352425"/>
            <a:ext cx="2879725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30614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35" y="395932"/>
            <a:ext cx="9170964" cy="6444605"/>
          </a:xfrm>
        </p:spPr>
      </p:pic>
    </p:spTree>
    <p:extLst>
      <p:ext uri="{BB962C8B-B14F-4D97-AF65-F5344CB8AC3E}">
        <p14:creationId xmlns:p14="http://schemas.microsoft.com/office/powerpoint/2010/main" val="358592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039"/>
    </mc:Choice>
    <mc:Fallback>
      <p:transition spd="slow" advTm="6203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872" y="395934"/>
            <a:ext cx="9226153" cy="6480720"/>
          </a:xfrm>
        </p:spPr>
      </p:pic>
    </p:spTree>
    <p:extLst>
      <p:ext uri="{BB962C8B-B14F-4D97-AF65-F5344CB8AC3E}">
        <p14:creationId xmlns:p14="http://schemas.microsoft.com/office/powerpoint/2010/main" val="3536295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086"/>
    </mc:Choice>
    <mc:Fallback>
      <p:transition spd="slow" advTm="4908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3" name="Group 1"/>
          <p:cNvGraphicFramePr>
            <a:graphicFrameLocks noGrp="1"/>
          </p:cNvGraphicFramePr>
          <p:nvPr/>
        </p:nvGraphicFramePr>
        <p:xfrm>
          <a:off x="0" y="0"/>
          <a:ext cx="9002713" cy="1800225"/>
        </p:xfrm>
        <a:graphic>
          <a:graphicData uri="http://schemas.openxmlformats.org/drawingml/2006/table">
            <a:tbl>
              <a:tblPr/>
              <a:tblGrid>
                <a:gridCol w="9002713"/>
              </a:tblGrid>
              <a:tr h="1800225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endParaRPr kumimoji="0" lang="et-EE" altLang="et-E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3603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5848" name="Rectangle 7"/>
          <p:cNvSpPr>
            <a:spLocks noGrp="1" noChangeArrowheads="1"/>
          </p:cNvSpPr>
          <p:nvPr>
            <p:ph type="title"/>
          </p:nvPr>
        </p:nvSpPr>
        <p:spPr>
          <a:xfrm>
            <a:off x="1403350" y="2339975"/>
            <a:ext cx="4824611" cy="612775"/>
          </a:xfrm>
        </p:spPr>
        <p:txBody>
          <a:bodyPr tIns="156492" anchor="t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</a:pPr>
            <a:r>
              <a:rPr lang="et-EE" altLang="et-EE" sz="5400" dirty="0" smtClean="0">
                <a:solidFill>
                  <a:srgbClr val="FFFFFF"/>
                </a:solidFill>
              </a:rPr>
              <a:t/>
            </a:r>
            <a:br>
              <a:rPr lang="et-EE" altLang="et-EE" sz="5400" dirty="0" smtClean="0">
                <a:solidFill>
                  <a:srgbClr val="FFFFFF"/>
                </a:solidFill>
              </a:rPr>
            </a:br>
            <a:r>
              <a:rPr lang="et-EE" altLang="et-EE" sz="5400" dirty="0" smtClean="0">
                <a:solidFill>
                  <a:srgbClr val="FFFFFF"/>
                </a:solidFill>
              </a:rPr>
              <a:t/>
            </a:r>
            <a:br>
              <a:rPr lang="et-EE" altLang="et-EE" sz="5400" dirty="0" smtClean="0">
                <a:solidFill>
                  <a:srgbClr val="FFFFFF"/>
                </a:solidFill>
              </a:rPr>
            </a:br>
            <a:r>
              <a:rPr lang="et-EE" altLang="et-EE" sz="5400" dirty="0">
                <a:solidFill>
                  <a:srgbClr val="FFFFFF"/>
                </a:solidFill>
              </a:rPr>
              <a:t/>
            </a:r>
            <a:br>
              <a:rPr lang="et-EE" altLang="et-EE" sz="5400" dirty="0">
                <a:solidFill>
                  <a:srgbClr val="FFFFFF"/>
                </a:solidFill>
              </a:rPr>
            </a:br>
            <a:r>
              <a:rPr lang="et-EE" altLang="et-EE" sz="2400" dirty="0" smtClean="0">
                <a:solidFill>
                  <a:srgbClr val="FFFFFF"/>
                </a:solidFill>
              </a:rPr>
              <a:t>Materjalid:</a:t>
            </a:r>
            <a:r>
              <a:rPr lang="et-EE" altLang="et-EE" sz="900" dirty="0" smtClean="0">
                <a:solidFill>
                  <a:srgbClr val="FFFFFF"/>
                </a:solidFill>
              </a:rPr>
              <a:t/>
            </a:r>
            <a:br>
              <a:rPr lang="et-EE" altLang="et-EE" sz="900" dirty="0" smtClean="0">
                <a:solidFill>
                  <a:srgbClr val="FFFFFF"/>
                </a:solidFill>
              </a:rPr>
            </a:br>
            <a:r>
              <a:rPr lang="et-EE" altLang="et-EE" sz="900" dirty="0" smtClean="0">
                <a:solidFill>
                  <a:srgbClr val="FFFFFF"/>
                </a:solidFill>
              </a:rPr>
              <a:t/>
            </a:r>
            <a:br>
              <a:rPr lang="et-EE" altLang="et-EE" sz="900" dirty="0" smtClean="0">
                <a:solidFill>
                  <a:srgbClr val="FFFFFF"/>
                </a:solidFill>
              </a:rPr>
            </a:br>
            <a:r>
              <a:rPr lang="et-EE" altLang="et-EE" sz="1400" dirty="0" smtClean="0">
                <a:solidFill>
                  <a:srgbClr val="FFFFFF"/>
                </a:solidFill>
                <a:hlinkClick r:id="rId3"/>
              </a:rPr>
              <a:t>http</a:t>
            </a:r>
            <a:r>
              <a:rPr lang="et-EE" altLang="et-EE" sz="1400" dirty="0">
                <a:solidFill>
                  <a:srgbClr val="FFFFFF"/>
                </a:solidFill>
                <a:hlinkClick r:id="rId3"/>
              </a:rPr>
              <a:t>://</a:t>
            </a:r>
            <a:r>
              <a:rPr lang="et-EE" altLang="et-EE" sz="1400" dirty="0" smtClean="0">
                <a:solidFill>
                  <a:srgbClr val="FFFFFF"/>
                </a:solidFill>
                <a:hlinkClick r:id="rId3"/>
              </a:rPr>
              <a:t>www.envir.ee/et/eesmargid-tegevused/kliima/kliimamuutustega-kohanemise-arengukava</a:t>
            </a:r>
            <a:r>
              <a:rPr lang="et-EE" altLang="et-EE" sz="1400" dirty="0" smtClean="0">
                <a:solidFill>
                  <a:srgbClr val="FFFFFF"/>
                </a:solidFill>
              </a:rPr>
              <a:t/>
            </a:r>
            <a:br>
              <a:rPr lang="et-EE" altLang="et-EE" sz="1400" dirty="0" smtClean="0">
                <a:solidFill>
                  <a:srgbClr val="FFFFFF"/>
                </a:solidFill>
              </a:rPr>
            </a:br>
            <a:r>
              <a:rPr lang="et-EE" altLang="et-EE" sz="1400" dirty="0" smtClean="0">
                <a:solidFill>
                  <a:srgbClr val="FFFFFF"/>
                </a:solidFill>
              </a:rPr>
              <a:t/>
            </a:r>
            <a:br>
              <a:rPr lang="et-EE" altLang="et-EE" sz="1400" dirty="0" smtClean="0">
                <a:solidFill>
                  <a:srgbClr val="FFFFFF"/>
                </a:solidFill>
              </a:rPr>
            </a:br>
            <a:r>
              <a:rPr lang="et-EE" altLang="et-EE" sz="2800" dirty="0" smtClean="0">
                <a:solidFill>
                  <a:srgbClr val="FFFFFF"/>
                </a:solidFill>
              </a:rPr>
              <a:t>Eesti kliima 2100 (infograafika) </a:t>
            </a:r>
            <a:r>
              <a:rPr lang="et-EE" altLang="et-EE" sz="1400" dirty="0" smtClean="0">
                <a:solidFill>
                  <a:srgbClr val="FFFFFF"/>
                </a:solidFill>
              </a:rPr>
              <a:t/>
            </a:r>
            <a:br>
              <a:rPr lang="et-EE" altLang="et-EE" sz="1400" dirty="0" smtClean="0">
                <a:solidFill>
                  <a:srgbClr val="FFFFFF"/>
                </a:solidFill>
              </a:rPr>
            </a:br>
            <a:endParaRPr lang="et-EE" altLang="et-EE" sz="1400" dirty="0" smtClean="0">
              <a:solidFill>
                <a:srgbClr val="FFFFFF"/>
              </a:solidFill>
            </a:endParaRPr>
          </a:p>
        </p:txBody>
      </p:sp>
      <p:pic>
        <p:nvPicPr>
          <p:cNvPr id="3585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349250"/>
            <a:ext cx="282575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61663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43" y="301624"/>
            <a:ext cx="9305168" cy="6538913"/>
          </a:xfrm>
        </p:spPr>
      </p:pic>
    </p:spTree>
    <p:extLst>
      <p:ext uri="{BB962C8B-B14F-4D97-AF65-F5344CB8AC3E}">
        <p14:creationId xmlns:p14="http://schemas.microsoft.com/office/powerpoint/2010/main" val="1984133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190"/>
    </mc:Choice>
    <mc:Fallback>
      <p:transition spd="slow" advTm="6119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66" y="179909"/>
            <a:ext cx="9478375" cy="6660629"/>
          </a:xfrm>
        </p:spPr>
      </p:pic>
    </p:spTree>
    <p:extLst>
      <p:ext uri="{BB962C8B-B14F-4D97-AF65-F5344CB8AC3E}">
        <p14:creationId xmlns:p14="http://schemas.microsoft.com/office/powerpoint/2010/main" val="247226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887"/>
    </mc:Choice>
    <mc:Fallback>
      <p:transition spd="slow" advTm="5888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37" y="107901"/>
            <a:ext cx="9324828" cy="6552728"/>
          </a:xfrm>
        </p:spPr>
      </p:pic>
    </p:spTree>
    <p:extLst>
      <p:ext uri="{BB962C8B-B14F-4D97-AF65-F5344CB8AC3E}">
        <p14:creationId xmlns:p14="http://schemas.microsoft.com/office/powerpoint/2010/main" val="3599920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142"/>
    </mc:Choice>
    <mc:Fallback>
      <p:transition spd="slow" advTm="6014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281" y="301625"/>
            <a:ext cx="9356562" cy="6575028"/>
          </a:xfrm>
        </p:spPr>
      </p:pic>
    </p:spTree>
    <p:extLst>
      <p:ext uri="{BB962C8B-B14F-4D97-AF65-F5344CB8AC3E}">
        <p14:creationId xmlns:p14="http://schemas.microsoft.com/office/powerpoint/2010/main" val="285805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903"/>
    </mc:Choice>
    <mc:Fallback>
      <p:transition spd="slow" advTm="6090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280" y="301625"/>
            <a:ext cx="9356562" cy="6575029"/>
          </a:xfrm>
        </p:spPr>
      </p:pic>
    </p:spTree>
    <p:extLst>
      <p:ext uri="{BB962C8B-B14F-4D97-AF65-F5344CB8AC3E}">
        <p14:creationId xmlns:p14="http://schemas.microsoft.com/office/powerpoint/2010/main" val="1935902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119"/>
    </mc:Choice>
    <mc:Fallback>
      <p:transition spd="slow" advTm="6111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43" y="395933"/>
            <a:ext cx="9222357" cy="6480720"/>
          </a:xfrm>
        </p:spPr>
      </p:pic>
    </p:spTree>
    <p:extLst>
      <p:ext uri="{BB962C8B-B14F-4D97-AF65-F5344CB8AC3E}">
        <p14:creationId xmlns:p14="http://schemas.microsoft.com/office/powerpoint/2010/main" val="3921915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663"/>
    </mc:Choice>
    <mc:Fallback>
      <p:transition spd="slow" advTm="6066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05" y="373633"/>
            <a:ext cx="9254091" cy="6503020"/>
          </a:xfrm>
        </p:spPr>
      </p:pic>
    </p:spTree>
    <p:extLst>
      <p:ext uri="{BB962C8B-B14F-4D97-AF65-F5344CB8AC3E}">
        <p14:creationId xmlns:p14="http://schemas.microsoft.com/office/powerpoint/2010/main" val="3184468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399"/>
    </mc:Choice>
    <mc:Fallback>
      <p:transition spd="slow" advTm="6139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092" y="301625"/>
            <a:ext cx="9356562" cy="6575028"/>
          </a:xfrm>
        </p:spPr>
      </p:pic>
    </p:spTree>
    <p:extLst>
      <p:ext uri="{BB962C8B-B14F-4D97-AF65-F5344CB8AC3E}">
        <p14:creationId xmlns:p14="http://schemas.microsoft.com/office/powerpoint/2010/main" val="3172004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663"/>
    </mc:Choice>
    <mc:Fallback>
      <p:transition spd="slow" advTm="6066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'i kujundus">
  <a:themeElements>
    <a:clrScheme name="Office'i kujund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'i kujundus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t-EE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t-EE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'i kujund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'i kujundu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'i kujundu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58E6A20528DF448A45DA22F07408735" ma:contentTypeVersion="0" ma:contentTypeDescription="Loo uus dokument" ma:contentTypeScope="" ma:versionID="20f772bdc0ab7cbdc33d4e41d629d4b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4a46fc3e594b771f5d822278c70fe8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409E90-1F63-4345-97D6-12E3D87886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B274024-7208-44B7-A5C0-1BDF90B707BE}">
  <ds:schemaRefs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4239</TotalTime>
  <Words>4</Words>
  <Application>Microsoft Office PowerPoint</Application>
  <PresentationFormat>Custom</PresentationFormat>
  <Paragraphs>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 Unicode MS</vt:lpstr>
      <vt:lpstr>Microsoft YaHei</vt:lpstr>
      <vt:lpstr>Arial</vt:lpstr>
      <vt:lpstr>Roboto Condensed</vt:lpstr>
      <vt:lpstr>Times New Roman</vt:lpstr>
      <vt:lpstr>Office'i kujundus</vt:lpstr>
      <vt:lpstr>Kliimamuutustega kohanemine  Eesti kliima 2100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Materjalid:  http://www.envir.ee/et/eesmargid-tegevused/kliima/kliimamuutustega-kohanemise-arengukava  Eesti kliima 2100 (infograafika)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Maapõuealase info levitamine ja inimeste teadlikkus</dc:title>
  <dc:creator>Kaimar Koemets</dc:creator>
  <cp:lastModifiedBy>Liina</cp:lastModifiedBy>
  <cp:revision>165</cp:revision>
  <cp:lastPrinted>1601-01-01T00:00:00Z</cp:lastPrinted>
  <dcterms:created xsi:type="dcterms:W3CDTF">2013-12-29T18:00:13Z</dcterms:created>
  <dcterms:modified xsi:type="dcterms:W3CDTF">2017-10-26T06:08:20Z</dcterms:modified>
</cp:coreProperties>
</file>