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28" r:id="rId2"/>
    <p:sldId id="321" r:id="rId3"/>
    <p:sldId id="316" r:id="rId4"/>
    <p:sldId id="336" r:id="rId5"/>
    <p:sldId id="334" r:id="rId6"/>
    <p:sldId id="337" r:id="rId7"/>
    <p:sldId id="327" r:id="rId8"/>
    <p:sldId id="322" r:id="rId9"/>
    <p:sldId id="323" r:id="rId10"/>
    <p:sldId id="325" r:id="rId11"/>
    <p:sldId id="326" r:id="rId12"/>
    <p:sldId id="329" r:id="rId13"/>
    <p:sldId id="338" r:id="rId14"/>
    <p:sldId id="335" r:id="rId15"/>
    <p:sldId id="331" r:id="rId16"/>
    <p:sldId id="315" r:id="rId17"/>
    <p:sldId id="332" r:id="rId18"/>
    <p:sldId id="318" r:id="rId19"/>
    <p:sldId id="317" r:id="rId20"/>
    <p:sldId id="324" r:id="rId21"/>
    <p:sldId id="320" r:id="rId22"/>
    <p:sldId id="330" r:id="rId23"/>
    <p:sldId id="271" r:id="rId24"/>
    <p:sldId id="341" r:id="rId25"/>
    <p:sldId id="339" r:id="rId26"/>
    <p:sldId id="340" r:id="rId27"/>
    <p:sldId id="333" r:id="rId28"/>
    <p:sldId id="310" r:id="rId29"/>
    <p:sldId id="319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Vanderveen" initials="A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D"/>
    <a:srgbClr val="BFDADF"/>
    <a:srgbClr val="98C3CC"/>
    <a:srgbClr val="00A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6459" autoAdjust="0"/>
  </p:normalViewPr>
  <p:slideViewPr>
    <p:cSldViewPr snapToGrid="0">
      <p:cViewPr varScale="1">
        <p:scale>
          <a:sx n="107" d="100"/>
          <a:sy n="107" d="100"/>
        </p:scale>
        <p:origin x="9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37FCD-DFAB-467E-98BE-E09CC6D43F8E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C121B-D6AD-4A5B-AA38-E106252DF4E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0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4B22F-09DF-4C56-9FA5-4C1572B71510}" type="datetimeFigureOut">
              <a:rPr lang="en-GB" smtClean="0"/>
              <a:t>03/06/2019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61C9-3EFD-4BE0-B7A8-32139A7024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3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261C9-3EFD-4BE0-B7A8-32139A70241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5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4885266"/>
          </a:xfrm>
          <a:prstGeom prst="rect">
            <a:avLst/>
          </a:prstGeom>
          <a:solidFill>
            <a:srgbClr val="00A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4699000"/>
            <a:ext cx="91440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2627724"/>
            <a:ext cx="8280000" cy="2257542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04825" y="-1"/>
            <a:ext cx="846666" cy="1761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4" y="866658"/>
            <a:ext cx="739987" cy="77176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83" y="1873869"/>
            <a:ext cx="2761067" cy="3144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jdelijke aanduiding voor afbeelding 11"/>
          <p:cNvSpPr>
            <a:spLocks noGrp="1"/>
          </p:cNvSpPr>
          <p:nvPr>
            <p:ph type="pic" sz="quarter" idx="12" hasCustomPrompt="1"/>
          </p:nvPr>
        </p:nvSpPr>
        <p:spPr>
          <a:xfrm>
            <a:off x="4248722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3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6696000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4" hasCustomPrompt="1"/>
          </p:nvPr>
        </p:nvSpPr>
        <p:spPr>
          <a:xfrm>
            <a:off x="1798911" y="424871"/>
            <a:ext cx="2448000" cy="162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op het pictogram om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afbeelding</a:t>
            </a:r>
            <a:r>
              <a:rPr lang="en-GB" dirty="0"/>
              <a:t> in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voegen</a:t>
            </a:r>
            <a:endParaRPr lang="en-GB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5"/>
          </p:nvPr>
        </p:nvSpPr>
        <p:spPr>
          <a:xfrm>
            <a:off x="432000" y="5487400"/>
            <a:ext cx="8280000" cy="252000"/>
          </a:xfrm>
        </p:spPr>
        <p:txBody>
          <a:bodyPr/>
          <a:lstStyle/>
          <a:p>
            <a:r>
              <a:rPr lang="nl-NL"/>
              <a:t>06-07-2017</a:t>
            </a:r>
            <a:endParaRPr lang="en-GB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6"/>
          </p:nvPr>
        </p:nvSpPr>
        <p:spPr>
          <a:xfrm>
            <a:off x="432000" y="5159714"/>
            <a:ext cx="8280000" cy="252000"/>
          </a:xfrm>
        </p:spPr>
        <p:txBody>
          <a:bodyPr/>
          <a:lstStyle>
            <a:lvl1pPr>
              <a:defRPr sz="2000"/>
            </a:lvl1pPr>
          </a:lstStyle>
          <a:p>
            <a:pPr algn="l"/>
            <a:r>
              <a:rPr lang="nl-NL"/>
              <a:t>An introduction to Eco-Schools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0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0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5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06-07-2017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An introduction to Eco-Schools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067" y="365126"/>
            <a:ext cx="7450666" cy="964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2062691"/>
            <a:ext cx="8134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7066" y="59267"/>
            <a:ext cx="12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06-07-2017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546" y="59267"/>
            <a:ext cx="57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An introduction to Eco-Schools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000" y="59267"/>
            <a:ext cx="68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420A544F-1766-4C7D-815D-9C372CD36BD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04825" y="-1"/>
            <a:ext cx="846666" cy="17610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4" y="866658"/>
            <a:ext cx="739987" cy="7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QNnwjew1w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youtube.com/watch?v=NYnTmgnUmmo&amp;feature=youtu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microsoft.com/office/2007/relationships/hdphoto" Target="../media/hdphoto1.wdp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6758944-1E3A-40A0-B980-8EE9089D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" y="2432926"/>
            <a:ext cx="2903221" cy="1598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FC527ED-183D-49E6-AC18-FFF960D8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 descr="Afbeelding met kijken&#10;&#10;Beschrijving is gegenereerd met hoge betrouwbaarheid">
            <a:extLst>
              <a:ext uri="{FF2B5EF4-FFF2-40B4-BE49-F238E27FC236}">
                <a16:creationId xmlns:a16="http://schemas.microsoft.com/office/drawing/2014/main" id="{A23442C1-9B42-4599-B233-700449CA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" y="-528539"/>
            <a:ext cx="9148214" cy="752186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7A70E57-4EB1-495F-B145-FB72922AA683}"/>
              </a:ext>
            </a:extLst>
          </p:cNvPr>
          <p:cNvSpPr txBox="1"/>
          <p:nvPr/>
        </p:nvSpPr>
        <p:spPr>
          <a:xfrm>
            <a:off x="101203" y="4748008"/>
            <a:ext cx="389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Hak van Nispen</a:t>
            </a:r>
          </a:p>
          <a:p>
            <a:r>
              <a:rPr lang="nl-NL" dirty="0">
                <a:solidFill>
                  <a:schemeClr val="bg1"/>
                </a:solidFill>
              </a:rPr>
              <a:t>Eco-Schools The Netherlands</a:t>
            </a:r>
          </a:p>
          <a:p>
            <a:r>
              <a:rPr lang="nl-NL" dirty="0">
                <a:solidFill>
                  <a:schemeClr val="bg1"/>
                </a:solidFill>
              </a:rPr>
              <a:t>Tallinn</a:t>
            </a:r>
          </a:p>
          <a:p>
            <a:r>
              <a:rPr lang="nl-NL" dirty="0">
                <a:solidFill>
                  <a:schemeClr val="bg1"/>
                </a:solidFill>
              </a:rPr>
              <a:t>5 </a:t>
            </a:r>
            <a:r>
              <a:rPr lang="nl-NL" dirty="0" err="1">
                <a:solidFill>
                  <a:schemeClr val="bg1"/>
                </a:solidFill>
              </a:rPr>
              <a:t>June</a:t>
            </a:r>
            <a:r>
              <a:rPr lang="nl-NL" dirty="0">
                <a:solidFill>
                  <a:schemeClr val="bg1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62039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4" descr="https://scontent.xx.fbcdn.net/hphotos-xta1/v/t1.0-9/12038118_1016875401686625_2411698661544957682_n.jpg?oh=0336333ba033c0260e62a416bc160792&amp;oe=568CDA73">
            <a:extLst>
              <a:ext uri="{FF2B5EF4-FFF2-40B4-BE49-F238E27FC236}">
                <a16:creationId xmlns:a16="http://schemas.microsoft.com/office/drawing/2014/main" id="{B72640B0-4284-4B3D-9FFA-C155205D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89" y="1920328"/>
            <a:ext cx="4044318" cy="227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:\Afbeeldingen\Fotobank\Eco-Schools\Scholen\Wellant College\Wellant College - Rijswijk\Afval.jpg">
            <a:extLst>
              <a:ext uri="{FF2B5EF4-FFF2-40B4-BE49-F238E27FC236}">
                <a16:creationId xmlns:a16="http://schemas.microsoft.com/office/drawing/2014/main" id="{7DF4C4A2-FB42-4B22-89E0-37E80D2B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" y="1890257"/>
            <a:ext cx="3081571" cy="23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5610C53-73DE-4C90-AD55-24026AD8B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964" y="1893345"/>
            <a:ext cx="1811496" cy="2305001"/>
          </a:xfrm>
          <a:prstGeom prst="rect">
            <a:avLst/>
          </a:prstGeom>
        </p:spPr>
      </p:pic>
      <p:pic>
        <p:nvPicPr>
          <p:cNvPr id="12" name="Afbeelding 11" descr="Afbeelding met buiten, boom, lucht, fiets&#10;&#10;Beschrijving is gegenereerd met zeer hoge betrouwbaarheid">
            <a:extLst>
              <a:ext uri="{FF2B5EF4-FFF2-40B4-BE49-F238E27FC236}">
                <a16:creationId xmlns:a16="http://schemas.microsoft.com/office/drawing/2014/main" id="{1E762C91-9D71-4E26-8F50-8E378A08B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3" y="4308884"/>
            <a:ext cx="2505683" cy="1876985"/>
          </a:xfrm>
          <a:prstGeom prst="rect">
            <a:avLst/>
          </a:prstGeom>
        </p:spPr>
      </p:pic>
      <p:pic>
        <p:nvPicPr>
          <p:cNvPr id="14" name="Afbeelding 13" descr="Afbeelding met grond, buiten&#10;&#10;Beschrijving is gegenereerd met hoge betrouwbaarheid">
            <a:extLst>
              <a:ext uri="{FF2B5EF4-FFF2-40B4-BE49-F238E27FC236}">
                <a16:creationId xmlns:a16="http://schemas.microsoft.com/office/drawing/2014/main" id="{D6DB8B26-EFBF-4936-B8D6-B15C5E28B8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05" y="4308885"/>
            <a:ext cx="3142914" cy="20952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115A4EC-82DC-4CC1-9840-AE09A95368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03" y="4319715"/>
            <a:ext cx="3134503" cy="208444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Tijdelijke aanduiding voor datum 2">
            <a:extLst>
              <a:ext uri="{FF2B5EF4-FFF2-40B4-BE49-F238E27FC236}">
                <a16:creationId xmlns:a16="http://schemas.microsoft.com/office/drawing/2014/main" id="{52F6241A-2AD5-4E00-9DFC-7D258B3F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Afbeelding 4" descr="Afbeelding met grond, groen, buiten, plant&#10;&#10;Beschrijving is gegenereerd met zeer hoge betrouwbaarheid">
            <a:extLst>
              <a:ext uri="{FF2B5EF4-FFF2-40B4-BE49-F238E27FC236}">
                <a16:creationId xmlns:a16="http://schemas.microsoft.com/office/drawing/2014/main" id="{230568B0-0855-4C5C-B1E7-2844792F61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823585"/>
            <a:ext cx="2820895" cy="2115671"/>
          </a:xfrm>
          <a:prstGeom prst="rect">
            <a:avLst/>
          </a:prstGeom>
        </p:spPr>
      </p:pic>
      <p:pic>
        <p:nvPicPr>
          <p:cNvPr id="14" name="Afbeelding 13" descr="Afbeelding met gras, buiten, persoon, kind&#10;&#10;Beschrijving is gegenereerd met zeer hoge betrouwbaarheid">
            <a:extLst>
              <a:ext uri="{FF2B5EF4-FFF2-40B4-BE49-F238E27FC236}">
                <a16:creationId xmlns:a16="http://schemas.microsoft.com/office/drawing/2014/main" id="{D26D1A9C-B78D-42F3-A952-D2840AE2A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41" y="1723782"/>
            <a:ext cx="2001202" cy="1500901"/>
          </a:xfrm>
          <a:prstGeom prst="rect">
            <a:avLst/>
          </a:prstGeom>
        </p:spPr>
      </p:pic>
      <p:pic>
        <p:nvPicPr>
          <p:cNvPr id="16" name="Afbeelding 15" descr="Afbeelding met persoon, tafel, binnen, muur&#10;&#10;Beschrijving is gegenereerd met zeer hoge betrouwbaarheid">
            <a:extLst>
              <a:ext uri="{FF2B5EF4-FFF2-40B4-BE49-F238E27FC236}">
                <a16:creationId xmlns:a16="http://schemas.microsoft.com/office/drawing/2014/main" id="{12FA029D-A88A-44CE-85A3-441515E6F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43" y="1823585"/>
            <a:ext cx="3708116" cy="248468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F827498-8B7F-4582-A0BB-6DC82C4EC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4010449"/>
            <a:ext cx="1512794" cy="2689412"/>
          </a:xfrm>
          <a:prstGeom prst="rect">
            <a:avLst/>
          </a:prstGeom>
        </p:spPr>
      </p:pic>
      <p:pic>
        <p:nvPicPr>
          <p:cNvPr id="21" name="Afbeelding 20" descr="Afbeelding met buiten, gebouw, boom, grond&#10;&#10;Beschrijving is gegenereerd met zeer hoge betrouwbaarheid">
            <a:extLst>
              <a:ext uri="{FF2B5EF4-FFF2-40B4-BE49-F238E27FC236}">
                <a16:creationId xmlns:a16="http://schemas.microsoft.com/office/drawing/2014/main" id="{2F36F1A1-BECC-4D77-A79F-E4031A76E8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72" y="4010449"/>
            <a:ext cx="1512795" cy="2689412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D1D347E-4B39-4350-BD06-76A79049A9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47" y="5143192"/>
            <a:ext cx="2867212" cy="1612807"/>
          </a:xfrm>
          <a:prstGeom prst="rect">
            <a:avLst/>
          </a:prstGeom>
        </p:spPr>
      </p:pic>
      <p:pic>
        <p:nvPicPr>
          <p:cNvPr id="7" name="Afbeelding 6" descr="Afbeelding met lucht, persoon, buiten, gebouw&#10;&#10;Beschrijving is gegenereerd met zeer hoge betrouwbaarheid">
            <a:extLst>
              <a:ext uri="{FF2B5EF4-FFF2-40B4-BE49-F238E27FC236}">
                <a16:creationId xmlns:a16="http://schemas.microsoft.com/office/drawing/2014/main" id="{8450909B-A5E8-45A5-8469-5A507EE474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39" y="4994639"/>
            <a:ext cx="2445126" cy="1629065"/>
          </a:xfrm>
          <a:prstGeom prst="rect">
            <a:avLst/>
          </a:prstGeom>
        </p:spPr>
      </p:pic>
      <p:pic>
        <p:nvPicPr>
          <p:cNvPr id="25" name="Afbeelding 24" descr="Afbeelding met binnen, tafel, voedsel, bord&#10;&#10;Beschrijving is gegenereerd met zeer hoge betrouwbaarheid">
            <a:extLst>
              <a:ext uri="{FF2B5EF4-FFF2-40B4-BE49-F238E27FC236}">
                <a16:creationId xmlns:a16="http://schemas.microsoft.com/office/drawing/2014/main" id="{21B6695E-2E7C-458E-80B0-2FCCE8037F8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40364" r="15784" b="10768"/>
          <a:stretch/>
        </p:blipFill>
        <p:spPr>
          <a:xfrm>
            <a:off x="3244330" y="3224683"/>
            <a:ext cx="3578735" cy="1774671"/>
          </a:xfrm>
          <a:prstGeom prst="rect">
            <a:avLst/>
          </a:prstGeom>
        </p:spPr>
      </p:pic>
      <p:sp>
        <p:nvSpPr>
          <p:cNvPr id="13" name="Tijdelijke aanduiding voor datum 2">
            <a:extLst>
              <a:ext uri="{FF2B5EF4-FFF2-40B4-BE49-F238E27FC236}">
                <a16:creationId xmlns:a16="http://schemas.microsoft.com/office/drawing/2014/main" id="{69D3AF84-CA95-4388-8EC6-45628E68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0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3" name="Picture 9" descr="F:\00 SME PROJECTEN TOTAAL\lopende projecten\Eco-Schools 2012-2015\A.  Projectmanagement\6. Accountmanagement\Training tot accountmanager\Associatiekaarten\P1120079.JPG">
            <a:extLst>
              <a:ext uri="{FF2B5EF4-FFF2-40B4-BE49-F238E27FC236}">
                <a16:creationId xmlns:a16="http://schemas.microsoft.com/office/drawing/2014/main" id="{0F0B4411-B3EE-4AF1-973B-E1C2F6E07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357" y="2187226"/>
            <a:ext cx="2044543" cy="13630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00 SME PROJECTEN TOTAAL\lopende projecten\Eco-Schools 2012-2015\A.  Projectmanagement\6. Accountmanagement\Training tot accountmanager\Associatiekaarten\20160129_120214.jpg">
            <a:extLst>
              <a:ext uri="{FF2B5EF4-FFF2-40B4-BE49-F238E27FC236}">
                <a16:creationId xmlns:a16="http://schemas.microsoft.com/office/drawing/2014/main" id="{CBCF28C0-35A8-4546-BF84-AB67C280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5" y="4096909"/>
            <a:ext cx="3396420" cy="1910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:\00 SME PROJECTEN TOTAAL\lopende projecten\Eco-Schools 2012-2015\A.  Projectmanagement\6. Accountmanagement\Training tot accountmanager\Associatiekaarten\Fietstaxi.jpg">
            <a:extLst>
              <a:ext uri="{FF2B5EF4-FFF2-40B4-BE49-F238E27FC236}">
                <a16:creationId xmlns:a16="http://schemas.microsoft.com/office/drawing/2014/main" id="{CF3615DA-DA98-4292-8027-4A6484C9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94" y="4025976"/>
            <a:ext cx="2498331" cy="2000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F:\00 SME PROJECTEN TOTAAL\lopende projecten\Eco-Schools 2012-2015\A.  Projectmanagement\6. Accountmanagement\Training tot accountmanager\Associatiekaarten\Promofoto De Nieuwe Kring (3).JPG">
            <a:extLst>
              <a:ext uri="{FF2B5EF4-FFF2-40B4-BE49-F238E27FC236}">
                <a16:creationId xmlns:a16="http://schemas.microsoft.com/office/drawing/2014/main" id="{DA7282F4-AFAE-45C8-9ECF-655C8E1C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36" y="4012592"/>
            <a:ext cx="2666556" cy="2000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:\00 SME PROJECTEN TOTAAL\lopende projecten\Eco-Schools 2012-2015\A.  Projectmanagement\6. Accountmanagement\Training tot accountmanager\Associatiekaarten\ZuidAfrika5.jpg">
            <a:extLst>
              <a:ext uri="{FF2B5EF4-FFF2-40B4-BE49-F238E27FC236}">
                <a16:creationId xmlns:a16="http://schemas.microsoft.com/office/drawing/2014/main" id="{8079FD92-11F1-4733-A298-EFD8AB46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" y="2137647"/>
            <a:ext cx="2105636" cy="14040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2170C90-1D47-46F6-9695-C79B2E051B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27" y="2099434"/>
            <a:ext cx="2260435" cy="1508504"/>
          </a:xfrm>
          <a:prstGeom prst="rect">
            <a:avLst/>
          </a:prstGeom>
        </p:spPr>
      </p:pic>
      <p:pic>
        <p:nvPicPr>
          <p:cNvPr id="27" name="Picture 5" descr="F:\00 SME PROJECTEN TOTAAL\lopende projecten\Eco-Schools 2012-2015\A.  Projectmanagement\6. Accountmanagement\Training tot accountmanager\Associatiekaarten\Afbeelding3.jpg">
            <a:extLst>
              <a:ext uri="{FF2B5EF4-FFF2-40B4-BE49-F238E27FC236}">
                <a16:creationId xmlns:a16="http://schemas.microsoft.com/office/drawing/2014/main" id="{5E2A4FB7-1A7B-4A70-B286-05DE803FE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89" y="2111118"/>
            <a:ext cx="2308562" cy="1533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atum 2">
            <a:extLst>
              <a:ext uri="{FF2B5EF4-FFF2-40B4-BE49-F238E27FC236}">
                <a16:creationId xmlns:a16="http://schemas.microsoft.com/office/drawing/2014/main" id="{AE5AEE62-02C3-40FB-9FFA-0677FCBF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7" name="Picture 3" descr="F:\00 SME PROJECTEN TOTAAL\lopende projecten\Eco-Schools 2012-2015\A.  Projectmanagement\6. Accountmanagement\Training tot accountmanager\Associatiekaarten\Eco-Schools - Algemeen (11).png">
            <a:extLst>
              <a:ext uri="{FF2B5EF4-FFF2-40B4-BE49-F238E27FC236}">
                <a16:creationId xmlns:a16="http://schemas.microsoft.com/office/drawing/2014/main" id="{F47FC4A6-9A56-48B4-8724-2A718FE0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7" y="1862304"/>
            <a:ext cx="5576583" cy="46323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atum 2">
            <a:extLst>
              <a:ext uri="{FF2B5EF4-FFF2-40B4-BE49-F238E27FC236}">
                <a16:creationId xmlns:a16="http://schemas.microsoft.com/office/drawing/2014/main" id="{AE5AEE62-02C3-40FB-9FFA-0677FCBF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6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603062"/>
          </a:xfrm>
        </p:spPr>
        <p:txBody>
          <a:bodyPr>
            <a:normAutofit fontScale="90000"/>
          </a:bodyPr>
          <a:lstStyle/>
          <a:p>
            <a:r>
              <a:rPr lang="nl-NL" dirty="0"/>
              <a:t>How?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52DCB8-6ACE-470C-894C-CB64225598BF}"/>
              </a:ext>
            </a:extLst>
          </p:cNvPr>
          <p:cNvSpPr txBox="1"/>
          <p:nvPr/>
        </p:nvSpPr>
        <p:spPr>
          <a:xfrm>
            <a:off x="3646967" y="2062716"/>
            <a:ext cx="5310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Can</a:t>
            </a:r>
            <a:r>
              <a:rPr lang="nl-NL" dirty="0"/>
              <a:t> we change </a:t>
            </a:r>
            <a:r>
              <a:rPr lang="nl-NL" dirty="0" err="1"/>
              <a:t>behaviour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https://www.youtube.com/watch?v=rQNnwjew1w8</a:t>
            </a:r>
            <a:endParaRPr lang="nl-NL" dirty="0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80EF0A97-C9C2-4497-80F9-A775884F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81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Eco-Schools </a:t>
            </a:r>
            <a:endParaRPr lang="en-GB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EA1F61-952B-4A86-877E-2AFB45EA6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141536"/>
            <a:ext cx="8134350" cy="4351338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nl-NL" sz="5400" dirty="0">
                <a:solidFill>
                  <a:srgbClr val="0070C0"/>
                </a:solidFill>
              </a:rPr>
              <a:t>The Eco-Schools program</a:t>
            </a:r>
          </a:p>
          <a:p>
            <a:pPr marL="0" indent="0">
              <a:buNone/>
            </a:pPr>
            <a:endParaRPr lang="nl-NL" sz="5400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6EFB1EC0-D896-4729-AE63-44929DDA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28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7067" y="365126"/>
            <a:ext cx="7450666" cy="964141"/>
          </a:xfrm>
        </p:spPr>
        <p:txBody>
          <a:bodyPr/>
          <a:lstStyle/>
          <a:p>
            <a:r>
              <a:rPr lang="nl-NL"/>
              <a:t>Eco-Schools 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460000" y="59267"/>
            <a:ext cx="684000" cy="252000"/>
          </a:xfrm>
        </p:spPr>
        <p:txBody>
          <a:bodyPr/>
          <a:lstStyle/>
          <a:p>
            <a:fld id="{420A544F-1766-4C7D-815D-9C372CD36BD1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1" name="Picture 2" descr="L:\Wastewatch\Education\EcoSchools\Global\FEE map.jpg">
            <a:extLst>
              <a:ext uri="{FF2B5EF4-FFF2-40B4-BE49-F238E27FC236}">
                <a16:creationId xmlns:a16="http://schemas.microsoft.com/office/drawing/2014/main" id="{329E3C91-25E9-49C4-8196-1A475E62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14" y="2026023"/>
            <a:ext cx="5121986" cy="309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99D560-2268-4747-9828-5C0B82660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10224" r="27549" b="3900"/>
          <a:stretch/>
        </p:blipFill>
        <p:spPr>
          <a:xfrm>
            <a:off x="5309996" y="1945341"/>
            <a:ext cx="3582991" cy="3871471"/>
          </a:xfrm>
          <a:prstGeom prst="rect">
            <a:avLst/>
          </a:prstGeom>
        </p:spPr>
      </p:pic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540EDF12-0B38-436D-BDD1-00BCEFB9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83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Eco-Schools 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9D46BA2-345D-4D26-9E82-3DD4414405BB}"/>
              </a:ext>
            </a:extLst>
          </p:cNvPr>
          <p:cNvSpPr/>
          <p:nvPr/>
        </p:nvSpPr>
        <p:spPr>
          <a:xfrm>
            <a:off x="1500341" y="52215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https://www.youtube.com/watch?v=NYnTmgnUmmo&amp;feature=youtu.be</a:t>
            </a:r>
            <a:endParaRPr lang="nl-NL" dirty="0"/>
          </a:p>
        </p:txBody>
      </p:sp>
      <p:pic>
        <p:nvPicPr>
          <p:cNvPr id="2050" name="Picture 2" descr="https://i.ytimg.com/vi/NYnTmgnUmmo/hqdefault.jpg?sqp=-oaymwEXCNACELwBSFryq4qpAwkIARUAAIhCGAE=&amp;rs=AOn4CLAET70e-oqZXxx20ORtM6QSzWnHRg">
            <a:extLst>
              <a:ext uri="{FF2B5EF4-FFF2-40B4-BE49-F238E27FC236}">
                <a16:creationId xmlns:a16="http://schemas.microsoft.com/office/drawing/2014/main" id="{805C8DD0-360F-4B13-B3F4-A80A2709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22" y="2041285"/>
            <a:ext cx="5589496" cy="31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16183E7C-19A5-4AED-B83E-9C8B1BA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17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Eco-Schools?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Process of Sustainable Change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 Primary, Secondary, Vocational Schools and Universities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7 steps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10 themes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Student led change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Process is more important then savings and projects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Award (no teaching materials)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UN lauded program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Assessment every two years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ISO approach: chose your own approach and do it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Assessment looks at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Environmental review, Plan, Execution, Monitoring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Curriculum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Cooperation (inside and outside school)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75" y="3769112"/>
            <a:ext cx="1852031" cy="2578027"/>
          </a:xfrm>
          <a:prstGeom prst="rect">
            <a:avLst/>
          </a:prstGeom>
        </p:spPr>
      </p:pic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9EC785EA-06A5-4A63-9AD5-07E0D529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40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Eco-Schools?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Structure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Change the current situation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Chose your themes as school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5"/>
                </a:solidFill>
              </a:rPr>
              <a:t>Curriculum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Sustainable education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 extra’s, but integrated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Sustainable curriculum with methods, activities and cooperation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Results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Raises awareness &amp; changes </a:t>
            </a:r>
            <a:r>
              <a:rPr lang="en-US" dirty="0" err="1">
                <a:solidFill>
                  <a:schemeClr val="accent1"/>
                </a:solidFill>
              </a:rPr>
              <a:t>behaviour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Promotes sustainable actions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Sustainable Change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Reduction and savings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Distinctive and publicity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86" y="4549697"/>
            <a:ext cx="2702919" cy="17974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datum 2">
            <a:extLst>
              <a:ext uri="{FF2B5EF4-FFF2-40B4-BE49-F238E27FC236}">
                <a16:creationId xmlns:a16="http://schemas.microsoft.com/office/drawing/2014/main" id="{D214EADC-2592-47FD-87A9-DA63B393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50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6758944-1E3A-40A0-B980-8EE9089D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" y="2432926"/>
            <a:ext cx="2903221" cy="1598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Afbeeldingsresultaat voor plastic soup">
            <a:extLst>
              <a:ext uri="{FF2B5EF4-FFF2-40B4-BE49-F238E27FC236}">
                <a16:creationId xmlns:a16="http://schemas.microsoft.com/office/drawing/2014/main" id="{3F038789-1AB0-490F-A26E-046EBEFC0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8" y="19195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plastic soup">
            <a:extLst>
              <a:ext uri="{FF2B5EF4-FFF2-40B4-BE49-F238E27FC236}">
                <a16:creationId xmlns:a16="http://schemas.microsoft.com/office/drawing/2014/main" id="{CC5EC7D6-2D8B-4838-B0C6-948DEA9ED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31" y="1919508"/>
            <a:ext cx="29051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vuile energie">
            <a:extLst>
              <a:ext uri="{FF2B5EF4-FFF2-40B4-BE49-F238E27FC236}">
                <a16:creationId xmlns:a16="http://schemas.microsoft.com/office/drawing/2014/main" id="{47631051-4520-42E2-9A28-5B5A5124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03" y="1919508"/>
            <a:ext cx="2639229" cy="17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intensieve veeteelt">
            <a:extLst>
              <a:ext uri="{FF2B5EF4-FFF2-40B4-BE49-F238E27FC236}">
                <a16:creationId xmlns:a16="http://schemas.microsoft.com/office/drawing/2014/main" id="{97CD6824-AF76-4278-B627-4009CD9BB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19"/>
          <a:stretch/>
        </p:blipFill>
        <p:spPr bwMode="auto">
          <a:xfrm>
            <a:off x="3307831" y="3789139"/>
            <a:ext cx="2905125" cy="206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fbeeldingsresultaat voor overbevolking">
            <a:extLst>
              <a:ext uri="{FF2B5EF4-FFF2-40B4-BE49-F238E27FC236}">
                <a16:creationId xmlns:a16="http://schemas.microsoft.com/office/drawing/2014/main" id="{C9BE6DC0-3718-45ED-91F0-8ADCA1D44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3161" r="1925" b="-3161"/>
          <a:stretch/>
        </p:blipFill>
        <p:spPr bwMode="auto">
          <a:xfrm>
            <a:off x="582909" y="3789139"/>
            <a:ext cx="2619374" cy="20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at voor uitgepute bodem">
            <a:extLst>
              <a:ext uri="{FF2B5EF4-FFF2-40B4-BE49-F238E27FC236}">
                <a16:creationId xmlns:a16="http://schemas.microsoft.com/office/drawing/2014/main" id="{A94E6719-3606-4A41-831E-1C4CF48AD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8" r="-8016"/>
          <a:stretch/>
        </p:blipFill>
        <p:spPr bwMode="auto">
          <a:xfrm>
            <a:off x="6361353" y="3789139"/>
            <a:ext cx="2905125" cy="20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588124"/>
          </a:xfrm>
        </p:spPr>
        <p:txBody>
          <a:bodyPr>
            <a:normAutofit fontScale="90000"/>
          </a:bodyPr>
          <a:lstStyle/>
          <a:p>
            <a:r>
              <a:rPr lang="en-GB" dirty="0"/>
              <a:t>Eco-Schools: 10 themes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09-05-2019</a:t>
            </a:r>
            <a:endParaRPr lang="en-GB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2951B5-4849-46B4-A052-417FD85E7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6A19C984-CEE8-4F3B-B6DF-5A8EA62C6819}"/>
              </a:ext>
            </a:extLst>
          </p:cNvPr>
          <p:cNvSpPr txBox="1">
            <a:spLocks/>
          </p:cNvSpPr>
          <p:nvPr/>
        </p:nvSpPr>
        <p:spPr>
          <a:xfrm>
            <a:off x="1595668" y="84072"/>
            <a:ext cx="12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17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696494"/>
          </a:xfrm>
        </p:spPr>
        <p:txBody>
          <a:bodyPr>
            <a:normAutofit fontScale="90000"/>
          </a:bodyPr>
          <a:lstStyle/>
          <a:p>
            <a:r>
              <a:rPr lang="en-GB" dirty="0"/>
              <a:t>Sustainable Development Goals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4" name="Picture 2" descr="http://blogs.plos.org/globalhealth/files/2015/10/Global-Goals-for-Sustainable-Development.png">
            <a:extLst>
              <a:ext uri="{FF2B5EF4-FFF2-40B4-BE49-F238E27FC236}">
                <a16:creationId xmlns:a16="http://schemas.microsoft.com/office/drawing/2014/main" id="{B83D6ADD-FD59-4DC9-9F3C-44F465B9E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2242440"/>
            <a:ext cx="8193024" cy="40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21742450-651B-4822-A96F-02C9885FABF6}"/>
              </a:ext>
            </a:extLst>
          </p:cNvPr>
          <p:cNvSpPr/>
          <p:nvPr/>
        </p:nvSpPr>
        <p:spPr>
          <a:xfrm>
            <a:off x="1727200" y="2075544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B51C465B-1EDB-405B-994B-B84F066EA7AB}"/>
              </a:ext>
            </a:extLst>
          </p:cNvPr>
          <p:cNvSpPr/>
          <p:nvPr/>
        </p:nvSpPr>
        <p:spPr>
          <a:xfrm>
            <a:off x="3113290" y="2097318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0DF267E6-6AE5-4B8B-9406-8E008CF0D1FC}"/>
              </a:ext>
            </a:extLst>
          </p:cNvPr>
          <p:cNvSpPr/>
          <p:nvPr/>
        </p:nvSpPr>
        <p:spPr>
          <a:xfrm>
            <a:off x="333862" y="2090064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67B221E-3EC7-4F0C-8657-B03C5FA75A46}"/>
              </a:ext>
            </a:extLst>
          </p:cNvPr>
          <p:cNvSpPr/>
          <p:nvPr/>
        </p:nvSpPr>
        <p:spPr>
          <a:xfrm>
            <a:off x="7144512" y="2075544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1547A673-325F-4DD9-82B9-05546A920082}"/>
              </a:ext>
            </a:extLst>
          </p:cNvPr>
          <p:cNvSpPr/>
          <p:nvPr/>
        </p:nvSpPr>
        <p:spPr>
          <a:xfrm>
            <a:off x="7144512" y="3445078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08AE370-9EE2-4399-B644-A173BD8BA6F6}"/>
              </a:ext>
            </a:extLst>
          </p:cNvPr>
          <p:cNvSpPr/>
          <p:nvPr/>
        </p:nvSpPr>
        <p:spPr>
          <a:xfrm>
            <a:off x="333862" y="4744108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A9A1E61B-C096-484C-8391-DDB6232A110F}"/>
              </a:ext>
            </a:extLst>
          </p:cNvPr>
          <p:cNvSpPr/>
          <p:nvPr/>
        </p:nvSpPr>
        <p:spPr>
          <a:xfrm>
            <a:off x="1705438" y="4780396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677E8EE6-BACD-4941-9488-3A585C3FC793}"/>
              </a:ext>
            </a:extLst>
          </p:cNvPr>
          <p:cNvSpPr/>
          <p:nvPr/>
        </p:nvSpPr>
        <p:spPr>
          <a:xfrm>
            <a:off x="3062500" y="4802170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E1B61026-045F-416F-A69C-3D0C66DE73B6}"/>
              </a:ext>
            </a:extLst>
          </p:cNvPr>
          <p:cNvSpPr/>
          <p:nvPr/>
        </p:nvSpPr>
        <p:spPr>
          <a:xfrm>
            <a:off x="5798392" y="4809430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F78F166C-A308-4CA0-B76C-DC6090095BA2}"/>
              </a:ext>
            </a:extLst>
          </p:cNvPr>
          <p:cNvSpPr/>
          <p:nvPr/>
        </p:nvSpPr>
        <p:spPr>
          <a:xfrm>
            <a:off x="4417826" y="2075192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6B27448E-40D7-4CDA-B315-0B5745D1B075}"/>
              </a:ext>
            </a:extLst>
          </p:cNvPr>
          <p:cNvSpPr/>
          <p:nvPr/>
        </p:nvSpPr>
        <p:spPr>
          <a:xfrm>
            <a:off x="304766" y="3445078"/>
            <a:ext cx="1611086" cy="1625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ijdelijke aanduiding voor datum 2">
            <a:extLst>
              <a:ext uri="{FF2B5EF4-FFF2-40B4-BE49-F238E27FC236}">
                <a16:creationId xmlns:a16="http://schemas.microsoft.com/office/drawing/2014/main" id="{A25B142A-BFA4-475C-9016-513123C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0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588124"/>
          </a:xfrm>
        </p:spPr>
        <p:txBody>
          <a:bodyPr>
            <a:normAutofit fontScale="90000"/>
          </a:bodyPr>
          <a:lstStyle/>
          <a:p>
            <a:r>
              <a:rPr lang="en-GB" dirty="0"/>
              <a:t>Eco-Schools: 7 steps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6FDBAC-55BD-41F1-A587-6179CE984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8" t="19760" r="25490" b="33181"/>
          <a:stretch/>
        </p:blipFill>
        <p:spPr>
          <a:xfrm>
            <a:off x="1855694" y="1819835"/>
            <a:ext cx="6113929" cy="4572745"/>
          </a:xfrm>
          <a:prstGeom prst="rect">
            <a:avLst/>
          </a:prstGeom>
        </p:spPr>
      </p:pic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D1571F03-C574-4B57-89E3-E869CAC0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018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</a:t>
            </a:r>
            <a:r>
              <a:rPr lang="nl-NL" dirty="0" err="1"/>
              <a:t>Whole</a:t>
            </a:r>
            <a:r>
              <a:rPr lang="nl-NL" dirty="0"/>
              <a:t>-school approach”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2" t="27474" r="32980" b="14100"/>
          <a:stretch/>
        </p:blipFill>
        <p:spPr>
          <a:xfrm>
            <a:off x="3217984" y="2302477"/>
            <a:ext cx="2910253" cy="30043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9" t="28655" r="1413" b="14100"/>
          <a:stretch/>
        </p:blipFill>
        <p:spPr>
          <a:xfrm>
            <a:off x="404445" y="2363192"/>
            <a:ext cx="2910253" cy="29436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27474" r="65769" b="14100"/>
          <a:stretch/>
        </p:blipFill>
        <p:spPr>
          <a:xfrm>
            <a:off x="5857228" y="2302477"/>
            <a:ext cx="2910253" cy="3004367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23</a:t>
            </a:fld>
            <a:endParaRPr lang="en-GB"/>
          </a:p>
        </p:txBody>
      </p:sp>
      <p:sp>
        <p:nvSpPr>
          <p:cNvPr id="13" name="Titel 9"/>
          <p:cNvSpPr txBox="1">
            <a:spLocks/>
          </p:cNvSpPr>
          <p:nvPr/>
        </p:nvSpPr>
        <p:spPr>
          <a:xfrm>
            <a:off x="286183" y="5134450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>
                <a:solidFill>
                  <a:schemeClr val="accent1"/>
                </a:solidFill>
                <a:latin typeface="+mn-lt"/>
              </a:rPr>
              <a:t>Sustainability embedded in methods and activities </a:t>
            </a:r>
          </a:p>
        </p:txBody>
      </p:sp>
      <p:sp>
        <p:nvSpPr>
          <p:cNvPr id="14" name="Titel 9"/>
          <p:cNvSpPr txBox="1">
            <a:spLocks/>
          </p:cNvSpPr>
          <p:nvPr/>
        </p:nvSpPr>
        <p:spPr>
          <a:xfrm>
            <a:off x="3064552" y="5134450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>
                <a:solidFill>
                  <a:schemeClr val="accent1"/>
                </a:solidFill>
                <a:latin typeface="+mn-lt"/>
              </a:rPr>
              <a:t>Student-led change: fun,</a:t>
            </a:r>
          </a:p>
          <a:p>
            <a:pPr algn="ctr"/>
            <a:r>
              <a:rPr lang="en-GB" sz="1400" b="1">
                <a:solidFill>
                  <a:schemeClr val="accent1"/>
                </a:solidFill>
                <a:latin typeface="+mn-lt"/>
              </a:rPr>
              <a:t>action oriented programme</a:t>
            </a:r>
          </a:p>
        </p:txBody>
      </p:sp>
      <p:sp>
        <p:nvSpPr>
          <p:cNvPr id="15" name="Titel 9"/>
          <p:cNvSpPr txBox="1">
            <a:spLocks/>
          </p:cNvSpPr>
          <p:nvPr/>
        </p:nvSpPr>
        <p:spPr>
          <a:xfrm>
            <a:off x="5746205" y="5134450"/>
            <a:ext cx="3028515" cy="647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400" b="1">
                <a:solidFill>
                  <a:schemeClr val="accent1"/>
                </a:solidFill>
                <a:latin typeface="+mn-lt"/>
              </a:rPr>
              <a:t>School building and surroundings as learning materials</a:t>
            </a:r>
          </a:p>
        </p:txBody>
      </p:sp>
      <p:sp>
        <p:nvSpPr>
          <p:cNvPr id="16" name="Tijdelijke aanduiding voor datum 2">
            <a:extLst>
              <a:ext uri="{FF2B5EF4-FFF2-40B4-BE49-F238E27FC236}">
                <a16:creationId xmlns:a16="http://schemas.microsoft.com/office/drawing/2014/main" id="{E969D062-BAE6-49DA-A026-7FBCF347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49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other</a:t>
            </a:r>
            <a:r>
              <a:rPr lang="nl-NL" dirty="0"/>
              <a:t> way </a:t>
            </a:r>
            <a:r>
              <a:rPr lang="nl-NL" dirty="0" err="1"/>
              <a:t>around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24</a:t>
            </a:fld>
            <a:endParaRPr lang="en-GB"/>
          </a:p>
        </p:txBody>
      </p:sp>
      <p:sp>
        <p:nvSpPr>
          <p:cNvPr id="16" name="Tijdelijke aanduiding voor datum 2">
            <a:extLst>
              <a:ext uri="{FF2B5EF4-FFF2-40B4-BE49-F238E27FC236}">
                <a16:creationId xmlns:a16="http://schemas.microsoft.com/office/drawing/2014/main" id="{E969D062-BAE6-49DA-A026-7FBCF347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EA845F-193F-4F07-A6D4-E55448EDC9E1}"/>
              </a:ext>
            </a:extLst>
          </p:cNvPr>
          <p:cNvSpPr txBox="1"/>
          <p:nvPr/>
        </p:nvSpPr>
        <p:spPr>
          <a:xfrm>
            <a:off x="869576" y="2384612"/>
            <a:ext cx="7198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Old school: 	knowledge -&gt; attitude -&gt; behaviour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Today: 		Behaviour -&gt; attitude -&gt; knowledge </a:t>
            </a:r>
          </a:p>
        </p:txBody>
      </p:sp>
    </p:spTree>
    <p:extLst>
      <p:ext uri="{BB962C8B-B14F-4D97-AF65-F5344CB8AC3E}">
        <p14:creationId xmlns:p14="http://schemas.microsoft.com/office/powerpoint/2010/main" val="3940935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-&gt; process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25</a:t>
            </a:fld>
            <a:endParaRPr lang="en-GB"/>
          </a:p>
        </p:txBody>
      </p:sp>
      <p:sp>
        <p:nvSpPr>
          <p:cNvPr id="16" name="Tijdelijke aanduiding voor datum 2">
            <a:extLst>
              <a:ext uri="{FF2B5EF4-FFF2-40B4-BE49-F238E27FC236}">
                <a16:creationId xmlns:a16="http://schemas.microsoft.com/office/drawing/2014/main" id="{E969D062-BAE6-49DA-A026-7FBCF347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pic>
        <p:nvPicPr>
          <p:cNvPr id="4" name="Afbeelding 3" descr="Afbeelding met tekst&#10;&#10;Beschrijving is gegenereerd met hoge betrouwbaarheid">
            <a:extLst>
              <a:ext uri="{FF2B5EF4-FFF2-40B4-BE49-F238E27FC236}">
                <a16:creationId xmlns:a16="http://schemas.microsoft.com/office/drawing/2014/main" id="{F23305C6-FCCC-496B-B735-A5A5BCF41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6" y="2308250"/>
            <a:ext cx="8426824" cy="23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Project -&gt; process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26</a:t>
            </a:fld>
            <a:endParaRPr lang="en-GB"/>
          </a:p>
        </p:txBody>
      </p:sp>
      <p:sp>
        <p:nvSpPr>
          <p:cNvPr id="16" name="Tijdelijke aanduiding voor datum 2">
            <a:extLst>
              <a:ext uri="{FF2B5EF4-FFF2-40B4-BE49-F238E27FC236}">
                <a16:creationId xmlns:a16="http://schemas.microsoft.com/office/drawing/2014/main" id="{E969D062-BAE6-49DA-A026-7FBCF347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B2677F-3BD9-408C-8A67-2D2B281DD01D}"/>
              </a:ext>
            </a:extLst>
          </p:cNvPr>
          <p:cNvSpPr txBox="1"/>
          <p:nvPr/>
        </p:nvSpPr>
        <p:spPr>
          <a:xfrm>
            <a:off x="600635" y="2008094"/>
            <a:ext cx="808616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Projects related with the themes the school selected (with </a:t>
            </a:r>
            <a:r>
              <a:rPr lang="en-GB" sz="1900" dirty="0" err="1">
                <a:solidFill>
                  <a:schemeClr val="accent1"/>
                </a:solidFill>
              </a:rPr>
              <a:t>visable</a:t>
            </a:r>
            <a:r>
              <a:rPr lang="en-GB" sz="1900" dirty="0">
                <a:solidFill>
                  <a:schemeClr val="accent1"/>
                </a:solidFill>
              </a:rPr>
              <a:t> changes for students)</a:t>
            </a:r>
          </a:p>
          <a:p>
            <a:endParaRPr lang="en-GB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Connection of education with the school building (school = a company) and surroundings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Integration in the curriculum </a:t>
            </a:r>
          </a:p>
          <a:p>
            <a:endParaRPr lang="en-GB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Part of the school policy (school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Continuous development and visible changes on our way to a sustainable school</a:t>
            </a:r>
          </a:p>
          <a:p>
            <a:endParaRPr lang="en-GB" sz="19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accent1"/>
                </a:solidFill>
              </a:rPr>
              <a:t>Two way cooperation with society</a:t>
            </a:r>
          </a:p>
        </p:txBody>
      </p:sp>
    </p:spTree>
    <p:extLst>
      <p:ext uri="{BB962C8B-B14F-4D97-AF65-F5344CB8AC3E}">
        <p14:creationId xmlns:p14="http://schemas.microsoft.com/office/powerpoint/2010/main" val="3892649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…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0CEE53-4BAA-4DEE-B26F-FEB4AA072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Make the change you want at school.</a:t>
            </a:r>
            <a:br>
              <a:rPr lang="en-GB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Don’t wait for others, find companions and go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Don’t take no for an answer: it is your future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Don’t forget: sustainability is fun (and a great opportunity)</a:t>
            </a: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27</a:t>
            </a:fld>
            <a:endParaRPr lang="en-GB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8F722DD8-EA16-473D-9C9E-46C813A1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82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Celebrate!</a:t>
            </a:r>
          </a:p>
        </p:txBody>
      </p:sp>
      <p:pic>
        <p:nvPicPr>
          <p:cNvPr id="6" name="Picture 4" descr="R:\Afbeeldingen\Fotobank\Eco-Schools\Promofotos\web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92" y="3233928"/>
            <a:ext cx="2115591" cy="3181339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:\Afbeeldingen\Fotobank\Eco-Schools\Scholen\International Schools\International Schools - ISA\2011-09-06 Uitreiking ISA\Groene Vlag IS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47" y="2215928"/>
            <a:ext cx="4389850" cy="21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R:\Afbeeldingen\Fotobank\Eco-Schools\Promofotos\2011 - 01 - Helen Parkhur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875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32" y="3498793"/>
            <a:ext cx="1946572" cy="292535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R:\Afbeeldingen\Fotobank\Eco-Schools\Promofotos\Eco-SchoolsfotoV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r="18434"/>
          <a:stretch/>
        </p:blipFill>
        <p:spPr bwMode="auto">
          <a:xfrm>
            <a:off x="2653044" y="3956634"/>
            <a:ext cx="1688300" cy="24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:\Afbeeldingen\Fotobank\Eco-Schools\Promofotos\Nordwin jongen met Friesland broek - KLE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9" y="677039"/>
            <a:ext cx="3463763" cy="231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" y="3636317"/>
            <a:ext cx="2828773" cy="3221682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t>28</a:t>
            </a:fld>
            <a:endParaRPr lang="en-GB"/>
          </a:p>
        </p:txBody>
      </p:sp>
      <p:sp>
        <p:nvSpPr>
          <p:cNvPr id="13" name="Tijdelijke aanduiding voor datum 2">
            <a:extLst>
              <a:ext uri="{FF2B5EF4-FFF2-40B4-BE49-F238E27FC236}">
                <a16:creationId xmlns:a16="http://schemas.microsoft.com/office/drawing/2014/main" id="{1474E360-C6F9-483B-9F8F-E2984096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070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588124"/>
          </a:xfrm>
        </p:spPr>
        <p:txBody>
          <a:bodyPr>
            <a:normAutofit fontScale="90000"/>
          </a:bodyPr>
          <a:lstStyle/>
          <a:p>
            <a:r>
              <a:rPr lang="en-GB" dirty="0"/>
              <a:t>Eco-Schools: 7 steps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BA598A2-D57F-423F-8CE9-7CB18AD605EB}"/>
              </a:ext>
            </a:extLst>
          </p:cNvPr>
          <p:cNvSpPr/>
          <p:nvPr/>
        </p:nvSpPr>
        <p:spPr>
          <a:xfrm>
            <a:off x="2814918" y="2286000"/>
            <a:ext cx="3810000" cy="3666565"/>
          </a:xfrm>
          <a:prstGeom prst="ellipse">
            <a:avLst/>
          </a:prstGeom>
          <a:noFill/>
          <a:ln w="381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A098A85D-AFE1-423F-9F3A-4C476DCDF09C}"/>
              </a:ext>
            </a:extLst>
          </p:cNvPr>
          <p:cNvSpPr/>
          <p:nvPr/>
        </p:nvSpPr>
        <p:spPr>
          <a:xfrm>
            <a:off x="4231342" y="1810867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dirty="0"/>
              <a:t>1 </a:t>
            </a:r>
          </a:p>
          <a:p>
            <a:pPr algn="ctr"/>
            <a:r>
              <a:rPr lang="nl-NL" sz="1100" dirty="0"/>
              <a:t>Eco-team</a:t>
            </a:r>
            <a:endParaRPr lang="nl-NL" sz="1600" dirty="0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95106903-48AF-4FCB-BBFB-F1567C5D117B}"/>
              </a:ext>
            </a:extLst>
          </p:cNvPr>
          <p:cNvSpPr/>
          <p:nvPr/>
        </p:nvSpPr>
        <p:spPr>
          <a:xfrm>
            <a:off x="5800166" y="2608726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dirty="0"/>
              <a:t>2 </a:t>
            </a:r>
          </a:p>
          <a:p>
            <a:pPr algn="ctr"/>
            <a:r>
              <a:rPr lang="nl-NL" sz="1100" dirty="0"/>
              <a:t>Eco-scan</a:t>
            </a:r>
            <a:endParaRPr lang="nl-NL" sz="1600" dirty="0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5D81E4DB-64C0-4C94-A6B1-88425DBD36C2}"/>
              </a:ext>
            </a:extLst>
          </p:cNvPr>
          <p:cNvSpPr/>
          <p:nvPr/>
        </p:nvSpPr>
        <p:spPr>
          <a:xfrm>
            <a:off x="5163671" y="5215861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/>
              <a:t>4 </a:t>
            </a:r>
          </a:p>
          <a:p>
            <a:pPr algn="ctr"/>
            <a:r>
              <a:rPr lang="en-GB" sz="1100"/>
              <a:t>Realise and monitoring</a:t>
            </a:r>
            <a:endParaRPr lang="en-GB" sz="1600"/>
          </a:p>
        </p:txBody>
      </p:sp>
      <p:sp>
        <p:nvSpPr>
          <p:cNvPr id="43" name="Ovaal 42">
            <a:extLst>
              <a:ext uri="{FF2B5EF4-FFF2-40B4-BE49-F238E27FC236}">
                <a16:creationId xmlns:a16="http://schemas.microsoft.com/office/drawing/2014/main" id="{FF65CF0D-1887-4618-A2AD-E97EA3DC5ED5}"/>
              </a:ext>
            </a:extLst>
          </p:cNvPr>
          <p:cNvSpPr/>
          <p:nvPr/>
        </p:nvSpPr>
        <p:spPr>
          <a:xfrm>
            <a:off x="6167719" y="4120564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dirty="0"/>
              <a:t>3 </a:t>
            </a:r>
          </a:p>
          <a:p>
            <a:pPr algn="ctr"/>
            <a:r>
              <a:rPr lang="nl-NL" sz="1100" dirty="0"/>
              <a:t>Action plan</a:t>
            </a:r>
            <a:endParaRPr lang="nl-NL" sz="1600" dirty="0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7ED004F7-F3C0-4299-918D-B757D59CC2B8}"/>
              </a:ext>
            </a:extLst>
          </p:cNvPr>
          <p:cNvSpPr/>
          <p:nvPr/>
        </p:nvSpPr>
        <p:spPr>
          <a:xfrm>
            <a:off x="3343836" y="5215861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dirty="0"/>
              <a:t>5 </a:t>
            </a:r>
          </a:p>
          <a:p>
            <a:pPr algn="ctr"/>
            <a:r>
              <a:rPr lang="nl-NL" sz="1100" dirty="0"/>
              <a:t>Curriculum</a:t>
            </a:r>
            <a:endParaRPr lang="nl-NL" sz="1600" dirty="0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48185557-7196-4071-BFD1-92675B95F24B}"/>
              </a:ext>
            </a:extLst>
          </p:cNvPr>
          <p:cNvSpPr/>
          <p:nvPr/>
        </p:nvSpPr>
        <p:spPr>
          <a:xfrm>
            <a:off x="2290482" y="4120564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/>
              <a:t>6 </a:t>
            </a:r>
          </a:p>
          <a:p>
            <a:pPr algn="ctr"/>
            <a:r>
              <a:rPr lang="en-GB" sz="1100"/>
              <a:t>Inform and involve</a:t>
            </a:r>
            <a:endParaRPr lang="en-GB" sz="1600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0F63D6D2-A3A0-4006-9EC6-068C830F817D}"/>
              </a:ext>
            </a:extLst>
          </p:cNvPr>
          <p:cNvSpPr/>
          <p:nvPr/>
        </p:nvSpPr>
        <p:spPr>
          <a:xfrm>
            <a:off x="2653547" y="2599761"/>
            <a:ext cx="1048871" cy="9950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600" dirty="0"/>
              <a:t>7</a:t>
            </a:r>
          </a:p>
          <a:p>
            <a:pPr algn="ctr"/>
            <a:r>
              <a:rPr lang="nl-NL" sz="1100" dirty="0"/>
              <a:t>Eco-code</a:t>
            </a:r>
            <a:endParaRPr lang="nl-NL" sz="1600" dirty="0"/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479FE0E0-D121-441B-BC00-882E93EF05C8}"/>
              </a:ext>
            </a:extLst>
          </p:cNvPr>
          <p:cNvSpPr/>
          <p:nvPr/>
        </p:nvSpPr>
        <p:spPr>
          <a:xfrm>
            <a:off x="4047564" y="6227274"/>
            <a:ext cx="1640542" cy="467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Bronze certificate (after 1 year)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8CFE9688-D9CD-46C7-9B84-949920DE271B}"/>
              </a:ext>
            </a:extLst>
          </p:cNvPr>
          <p:cNvSpPr/>
          <p:nvPr/>
        </p:nvSpPr>
        <p:spPr>
          <a:xfrm>
            <a:off x="1564338" y="5285980"/>
            <a:ext cx="1640542" cy="467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Silver certificate </a:t>
            </a:r>
          </a:p>
          <a:p>
            <a:pPr algn="ctr"/>
            <a:r>
              <a:rPr lang="en-GB" sz="1200" dirty="0"/>
              <a:t>(after 1½ year)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0C64C750-A819-49A2-8049-474DCEF96764}"/>
              </a:ext>
            </a:extLst>
          </p:cNvPr>
          <p:cNvSpPr/>
          <p:nvPr/>
        </p:nvSpPr>
        <p:spPr>
          <a:xfrm>
            <a:off x="2236691" y="1969040"/>
            <a:ext cx="1640542" cy="4677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Green Flag</a:t>
            </a:r>
          </a:p>
          <a:p>
            <a:pPr algn="ctr"/>
            <a:r>
              <a:rPr lang="en-GB" sz="1200" dirty="0"/>
              <a:t>(after 2 years)</a:t>
            </a:r>
          </a:p>
        </p:txBody>
      </p:sp>
      <p:sp>
        <p:nvSpPr>
          <p:cNvPr id="16" name="Tijdelijke aanduiding voor datum 2">
            <a:extLst>
              <a:ext uri="{FF2B5EF4-FFF2-40B4-BE49-F238E27FC236}">
                <a16:creationId xmlns:a16="http://schemas.microsoft.com/office/drawing/2014/main" id="{77D992CB-A71C-4941-83FB-F4667589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4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9F251746-34EB-4015-AAEF-39E0F0864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4"/>
          <a:stretch/>
        </p:blipFill>
        <p:spPr>
          <a:xfrm>
            <a:off x="440069" y="1268760"/>
            <a:ext cx="7704856" cy="5205515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60306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Who</a:t>
            </a:r>
            <a:r>
              <a:rPr lang="nl-N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132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6758944-1E3A-40A0-B980-8EE9089D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" y="2432926"/>
            <a:ext cx="2903221" cy="1598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3" name="Picture 4" descr="https://pbs.twimg.com/media/CwFk8AWWYAA30NI.jpg">
            <a:extLst>
              <a:ext uri="{FF2B5EF4-FFF2-40B4-BE49-F238E27FC236}">
                <a16:creationId xmlns:a16="http://schemas.microsoft.com/office/drawing/2014/main" id="{DA99E8D7-4466-45C6-AF55-588AB981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6" y="2008542"/>
            <a:ext cx="2908402" cy="41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721B298-EDB1-4153-A010-7E43EF9A5F09}"/>
              </a:ext>
            </a:extLst>
          </p:cNvPr>
          <p:cNvSpPr txBox="1"/>
          <p:nvPr/>
        </p:nvSpPr>
        <p:spPr>
          <a:xfrm>
            <a:off x="3539430" y="4767315"/>
            <a:ext cx="5353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This balloon stay here,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It’s better for humans and animals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I wish a clean Earth!</a:t>
            </a:r>
          </a:p>
          <a:p>
            <a:pPr algn="r"/>
            <a:r>
              <a:rPr lang="en-GB" sz="1600" i="1" dirty="0" err="1">
                <a:solidFill>
                  <a:schemeClr val="accent1"/>
                </a:solidFill>
              </a:rPr>
              <a:t>Timo</a:t>
            </a:r>
            <a:r>
              <a:rPr lang="en-GB" sz="1600" i="1" dirty="0">
                <a:solidFill>
                  <a:schemeClr val="accent1"/>
                </a:solidFill>
              </a:rPr>
              <a:t> </a:t>
            </a:r>
            <a:r>
              <a:rPr lang="en-GB" sz="1600" i="1" dirty="0" err="1">
                <a:solidFill>
                  <a:schemeClr val="accent1"/>
                </a:solidFill>
              </a:rPr>
              <a:t>Roozen</a:t>
            </a:r>
            <a:endParaRPr lang="en-GB" sz="1600" i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Afbeeldingsresultaat voor ballon oplaten">
            <a:extLst>
              <a:ext uri="{FF2B5EF4-FFF2-40B4-BE49-F238E27FC236}">
                <a16:creationId xmlns:a16="http://schemas.microsoft.com/office/drawing/2014/main" id="{57D27FC2-6CA8-4C44-A1F4-969C2C2F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2" y="1889493"/>
            <a:ext cx="3689496" cy="28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7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60306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Who</a:t>
            </a:r>
            <a:r>
              <a:rPr lang="nl-NL" dirty="0"/>
              <a:t>?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9B3A02C0-DC3D-48C4-AB9D-4E42408EF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9" y="1890492"/>
            <a:ext cx="28575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D52DCB8-6ACE-470C-894C-CB64225598BF}"/>
              </a:ext>
            </a:extLst>
          </p:cNvPr>
          <p:cNvSpPr txBox="1"/>
          <p:nvPr/>
        </p:nvSpPr>
        <p:spPr>
          <a:xfrm>
            <a:off x="3646967" y="2062716"/>
            <a:ext cx="5310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Greta Thunberg : You didn’t act in time!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She changed her parents and then became an opinion leader world wide.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“Doing our best is not enough.</a:t>
            </a:r>
          </a:p>
        </p:txBody>
      </p:sp>
    </p:spTree>
    <p:extLst>
      <p:ext uri="{BB962C8B-B14F-4D97-AF65-F5344CB8AC3E}">
        <p14:creationId xmlns:p14="http://schemas.microsoft.com/office/powerpoint/2010/main" val="340943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365127"/>
            <a:ext cx="7450666" cy="60306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Who</a:t>
            </a:r>
            <a:r>
              <a:rPr lang="nl-NL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52DCB8-6ACE-470C-894C-CB64225598BF}"/>
              </a:ext>
            </a:extLst>
          </p:cNvPr>
          <p:cNvSpPr txBox="1"/>
          <p:nvPr/>
        </p:nvSpPr>
        <p:spPr>
          <a:xfrm>
            <a:off x="2647507" y="2062716"/>
            <a:ext cx="6154493" cy="871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Our models indicate that a full-scale system roll-out could clean up 50% of the </a:t>
            </a:r>
            <a:r>
              <a:rPr lang="en-US" u="sng" dirty="0">
                <a:solidFill>
                  <a:schemeClr val="accent1"/>
                </a:solidFill>
              </a:rPr>
              <a:t>Great Pacific Garbage Patch</a:t>
            </a:r>
            <a:r>
              <a:rPr lang="en-US" dirty="0">
                <a:solidFill>
                  <a:schemeClr val="accent1"/>
                </a:solidFill>
              </a:rPr>
              <a:t> in 5 years.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Gerelateerde afbeelding">
            <a:extLst>
              <a:ext uri="{FF2B5EF4-FFF2-40B4-BE49-F238E27FC236}">
                <a16:creationId xmlns:a16="http://schemas.microsoft.com/office/drawing/2014/main" id="{EB48F390-04A5-4238-8550-8EFC842B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" y="1920144"/>
            <a:ext cx="1945691" cy="23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ocean clean up">
            <a:extLst>
              <a:ext uri="{FF2B5EF4-FFF2-40B4-BE49-F238E27FC236}">
                <a16:creationId xmlns:a16="http://schemas.microsoft.com/office/drawing/2014/main" id="{E4AACAA2-9E62-4A40-83F6-E48B1EA9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507" y="3072084"/>
            <a:ext cx="6154493" cy="34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B2E8E3-AF85-4567-BC15-2C7D81927E67}"/>
              </a:ext>
            </a:extLst>
          </p:cNvPr>
          <p:cNvSpPr txBox="1"/>
          <p:nvPr/>
        </p:nvSpPr>
        <p:spPr>
          <a:xfrm>
            <a:off x="534220" y="4509247"/>
            <a:ext cx="179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Boyan</a:t>
            </a:r>
            <a:r>
              <a:rPr lang="en-GB" dirty="0"/>
              <a:t> Slat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59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6758944-1E3A-40A0-B980-8EE9089D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" y="2432926"/>
            <a:ext cx="2903221" cy="1598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persoon, staand, buiten, man&#10;&#10;Beschrijving is gegenereerd met zeer hoge betrouwbaarheid">
            <a:extLst>
              <a:ext uri="{FF2B5EF4-FFF2-40B4-BE49-F238E27FC236}">
                <a16:creationId xmlns:a16="http://schemas.microsoft.com/office/drawing/2014/main" id="{31790DD2-B972-44D5-96A8-0E9E52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6" y="2000419"/>
            <a:ext cx="5754345" cy="38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26758944-1E3A-40A0-B980-8EE9089D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19" y="2432926"/>
            <a:ext cx="2903221" cy="15989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Leerlingen zeiden: “Je MOET hem loslaten.” 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Hij hield vol: “Dat moet niet. Ik heb daar mijn reden voor.”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" name="Afbeelding 9" descr="Afbeelding met gebouw, persoon, mensen, groep&#10;&#10;Beschrijving is gegenereerd met zeer hoge betrouwbaarheid">
            <a:extLst>
              <a:ext uri="{FF2B5EF4-FFF2-40B4-BE49-F238E27FC236}">
                <a16:creationId xmlns:a16="http://schemas.microsoft.com/office/drawing/2014/main" id="{AAB98A2C-6FEA-4A0C-8C3D-4AE7872C70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8" y="1905279"/>
            <a:ext cx="3027379" cy="2054865"/>
          </a:xfrm>
          <a:prstGeom prst="rect">
            <a:avLst/>
          </a:prstGeom>
        </p:spPr>
      </p:pic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A6A37AB0-0623-41B5-A141-0FA2ACA22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52" y="1393438"/>
            <a:ext cx="3655784" cy="20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relateerde afbeelding">
            <a:extLst>
              <a:ext uri="{FF2B5EF4-FFF2-40B4-BE49-F238E27FC236}">
                <a16:creationId xmlns:a16="http://schemas.microsoft.com/office/drawing/2014/main" id="{9A62AAC6-4A1A-4832-A873-D280E7EF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4" y="4128726"/>
            <a:ext cx="3426509" cy="267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klimaatstakers">
            <a:extLst>
              <a:ext uri="{FF2B5EF4-FFF2-40B4-BE49-F238E27FC236}">
                <a16:creationId xmlns:a16="http://schemas.microsoft.com/office/drawing/2014/main" id="{23684455-2F0F-4560-9B7D-2D0853620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 t="5705"/>
          <a:stretch/>
        </p:blipFill>
        <p:spPr bwMode="auto">
          <a:xfrm>
            <a:off x="3659094" y="4031863"/>
            <a:ext cx="3146611" cy="263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klimaatstakers">
            <a:extLst>
              <a:ext uri="{FF2B5EF4-FFF2-40B4-BE49-F238E27FC236}">
                <a16:creationId xmlns:a16="http://schemas.microsoft.com/office/drawing/2014/main" id="{D5C4B0C5-FF11-4151-8CC9-E11743EB7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73" y="2796823"/>
            <a:ext cx="3209656" cy="188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B69D621B-B96B-4432-A6AE-C48C7F5C3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So</a:t>
            </a:r>
            <a:r>
              <a:rPr lang="nl-NL" dirty="0"/>
              <a:t>: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E75CE0-1C18-422E-8602-E0D4F5A1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sz="6600" dirty="0">
                <a:solidFill>
                  <a:srgbClr val="0070C0"/>
                </a:solidFill>
              </a:rPr>
              <a:t>Student led change!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544F-1766-4C7D-815D-9C372CD36BD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DCCFBB58-EE13-4788-9AAA-2E1EDD43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7066" y="59267"/>
            <a:ext cx="1224000" cy="252000"/>
          </a:xfrm>
        </p:spPr>
        <p:txBody>
          <a:bodyPr/>
          <a:lstStyle/>
          <a:p>
            <a:r>
              <a:rPr lang="nl-NL" dirty="0"/>
              <a:t>05-06-2019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813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-Schools">
      <a:dk1>
        <a:sysClr val="windowText" lastClr="000000"/>
      </a:dk1>
      <a:lt1>
        <a:sysClr val="window" lastClr="FFFFFF"/>
      </a:lt1>
      <a:dk2>
        <a:srgbClr val="292A73"/>
      </a:dk2>
      <a:lt2>
        <a:srgbClr val="E7E6E6"/>
      </a:lt2>
      <a:accent1>
        <a:srgbClr val="077ABF"/>
      </a:accent1>
      <a:accent2>
        <a:srgbClr val="E7C074"/>
      </a:accent2>
      <a:accent3>
        <a:srgbClr val="BDD166"/>
      </a:accent3>
      <a:accent4>
        <a:srgbClr val="94C03D"/>
      </a:accent4>
      <a:accent5>
        <a:srgbClr val="00A855"/>
      </a:accent5>
      <a:accent6>
        <a:srgbClr val="BE1E2D"/>
      </a:accent6>
      <a:hlink>
        <a:srgbClr val="BE1E2D"/>
      </a:hlink>
      <a:folHlink>
        <a:srgbClr val="F7931D"/>
      </a:folHlink>
    </a:clrScheme>
    <a:fontScheme name="Eco-Schools">
      <a:majorFont>
        <a:latin typeface="Diavlo 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2069</TotalTime>
  <Words>545</Words>
  <Application>Microsoft Office PowerPoint</Application>
  <PresentationFormat>Diavoorstelling (4:3)</PresentationFormat>
  <Paragraphs>190</Paragraphs>
  <Slides>29</Slides>
  <Notes>1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Segoe UI</vt:lpstr>
      <vt:lpstr>Wingdings</vt:lpstr>
      <vt:lpstr>Office Theme</vt:lpstr>
      <vt:lpstr>PowerPoint-presentatie</vt:lpstr>
      <vt:lpstr>Why?</vt:lpstr>
      <vt:lpstr>Who?</vt:lpstr>
      <vt:lpstr>Who?</vt:lpstr>
      <vt:lpstr>Who?</vt:lpstr>
      <vt:lpstr>Who?</vt:lpstr>
      <vt:lpstr>Who?</vt:lpstr>
      <vt:lpstr>Who?</vt:lpstr>
      <vt:lpstr>So:</vt:lpstr>
      <vt:lpstr>What?</vt:lpstr>
      <vt:lpstr>What?</vt:lpstr>
      <vt:lpstr>What?</vt:lpstr>
      <vt:lpstr>What?</vt:lpstr>
      <vt:lpstr>How?</vt:lpstr>
      <vt:lpstr>Eco-Schools </vt:lpstr>
      <vt:lpstr>Eco-Schools </vt:lpstr>
      <vt:lpstr>Eco-Schools </vt:lpstr>
      <vt:lpstr>What is Eco-Schools?</vt:lpstr>
      <vt:lpstr>What is Eco-Schools?</vt:lpstr>
      <vt:lpstr>Eco-Schools: 10 themes</vt:lpstr>
      <vt:lpstr>Sustainable Development Goals</vt:lpstr>
      <vt:lpstr>Eco-Schools: 7 steps</vt:lpstr>
      <vt:lpstr>“Whole-school approach”</vt:lpstr>
      <vt:lpstr>The other way around</vt:lpstr>
      <vt:lpstr>Project -&gt; process</vt:lpstr>
      <vt:lpstr>Project -&gt; process</vt:lpstr>
      <vt:lpstr>So…</vt:lpstr>
      <vt:lpstr>Celebrate!</vt:lpstr>
      <vt:lpstr>Eco-Schools: 7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Vanderveen, A.W.</dc:creator>
  <cp:lastModifiedBy>Hak van Nispen</cp:lastModifiedBy>
  <cp:revision>137</cp:revision>
  <dcterms:created xsi:type="dcterms:W3CDTF">2015-10-03T20:25:26Z</dcterms:created>
  <dcterms:modified xsi:type="dcterms:W3CDTF">2019-06-03T15:17:13Z</dcterms:modified>
</cp:coreProperties>
</file>